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18"/>
  </p:notesMasterIdLst>
  <p:sldIdLst>
    <p:sldId id="256" r:id="rId2"/>
    <p:sldId id="304" r:id="rId3"/>
    <p:sldId id="301" r:id="rId4"/>
    <p:sldId id="308" r:id="rId5"/>
    <p:sldId id="319" r:id="rId6"/>
    <p:sldId id="302" r:id="rId7"/>
    <p:sldId id="313" r:id="rId8"/>
    <p:sldId id="307" r:id="rId9"/>
    <p:sldId id="306" r:id="rId10"/>
    <p:sldId id="303" r:id="rId11"/>
    <p:sldId id="312" r:id="rId12"/>
    <p:sldId id="309" r:id="rId13"/>
    <p:sldId id="311" r:id="rId14"/>
    <p:sldId id="317" r:id="rId15"/>
    <p:sldId id="281" r:id="rId16"/>
    <p:sldId id="318" r:id="rId17"/>
  </p:sldIdLst>
  <p:sldSz cx="9144000" cy="5143500" type="screen16x9"/>
  <p:notesSz cx="6858000" cy="9144000"/>
  <p:embeddedFontLst>
    <p:embeddedFont>
      <p:font typeface="Century Gothic" panose="020B0502020202020204" pitchFamily="34" charset="0"/>
      <p:regular r:id="rId19"/>
      <p:bold r:id="rId20"/>
      <p:italic r:id="rId21"/>
      <p:boldItalic r:id="rId22"/>
    </p:embeddedFont>
    <p:embeddedFont>
      <p:font typeface="Montserrat" pitchFamily="2" charset="77"/>
      <p:regular r:id="rId23"/>
      <p:bold r:id="rId24"/>
      <p:italic r:id="rId25"/>
      <p:boldItalic r:id="rId26"/>
    </p:embeddedFont>
    <p:embeddedFont>
      <p:font typeface="Syne" pitchFamily="2" charset="77"/>
      <p:regular r:id="rId27"/>
      <p:bold r:id="rId28"/>
    </p:embeddedFont>
    <p:embeddedFont>
      <p:font typeface="Trocchi" pitchFamily="2" charset="77"/>
      <p:regular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B6D1E47-4B56-4FD5-B900-1FA548C70332}">
  <a:tblStyle styleId="{2B6D1E47-4B56-4FD5-B900-1FA548C703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64074"/>
  </p:normalViewPr>
  <p:slideViewPr>
    <p:cSldViewPr snapToGrid="0" snapToObjects="1">
      <p:cViewPr>
        <p:scale>
          <a:sx n="115" d="100"/>
          <a:sy n="115" d="100"/>
        </p:scale>
        <p:origin x="896" y="576"/>
      </p:cViewPr>
      <p:guideLst/>
    </p:cSldViewPr>
  </p:slideViewPr>
  <p:notesTextViewPr>
    <p:cViewPr>
      <p:scale>
        <a:sx n="170" d="100"/>
        <a:sy n="17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Batman’s psyche – aimed at vengeance (Achilles)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dirty="0">
                <a:latin typeface="Century Gothic" panose="020B0502020202020204" pitchFamily="34" charset="0"/>
              </a:rPr>
              <a:t>“We had paid our dues, worked hard, served our country in two world wars, built businesses, and provided the nation with some of its finest and best-loved entertainment. But the city and the schools were run by men who didn’t like us, and in some instances despised us..” (p.99, </a:t>
            </a:r>
            <a:r>
              <a:rPr lang="en-CA" i="1" dirty="0">
                <a:latin typeface="Century Gothic" panose="020B0502020202020204" pitchFamily="34" charset="0"/>
              </a:rPr>
              <a:t>Sacred Ground</a:t>
            </a:r>
            <a:r>
              <a:rPr lang="en-CA" dirty="0">
                <a:latin typeface="Century Gothic" panose="020B0502020202020204" pitchFamily="34" charset="0"/>
              </a:rPr>
              <a: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dirty="0">
                <a:latin typeface="Century Gothic" panose="020B0502020202020204" pitchFamily="34" charset="0"/>
              </a:rPr>
              <a:t>Segal goes on to say – “what we love inspired in us a sense of ontological rootedness”. Without love, “both your soul and your whole world might subsist forever in some desert-like state of ontological impoverishment”, and the things we love confirm our existence ad make </a:t>
            </a:r>
            <a:endParaRPr lang="en-US" dirty="0"/>
          </a:p>
        </p:txBody>
      </p:sp>
    </p:spTree>
    <p:extLst>
      <p:ext uri="{BB962C8B-B14F-4D97-AF65-F5344CB8AC3E}">
        <p14:creationId xmlns:p14="http://schemas.microsoft.com/office/powerpoint/2010/main" val="808559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100" b="0" i="0" u="none" strike="noStrike" cap="none" dirty="0">
                <a:solidFill>
                  <a:srgbClr val="000000"/>
                </a:solidFill>
                <a:effectLst/>
                <a:latin typeface="Arial"/>
                <a:cs typeface="Arial"/>
                <a:sym typeface="Arial"/>
              </a:rPr>
              <a:t>Alfred</a:t>
            </a:r>
          </a:p>
          <a:p>
            <a:r>
              <a:rPr lang="en-US" dirty="0"/>
              <a:t>Batman = loner, Tim belongs to a </a:t>
            </a:r>
            <a:r>
              <a:rPr lang="en-US" dirty="0" err="1"/>
              <a:t>commuinity</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sz="1100" b="0" i="0" u="none" strike="noStrike" cap="none" dirty="0">
                <a:solidFill>
                  <a:srgbClr val="000000"/>
                </a:solidFill>
                <a:effectLst/>
                <a:latin typeface="Arial"/>
                <a:cs typeface="Arial"/>
                <a:sym typeface="Arial"/>
              </a:rPr>
              <a:t>when he fails or </a:t>
            </a:r>
            <a:r>
              <a:rPr lang="en-CA" sz="1100" b="0" i="0" u="none" strike="noStrike" cap="none" dirty="0" err="1">
                <a:solidFill>
                  <a:srgbClr val="000000"/>
                </a:solidFill>
                <a:effectLst/>
                <a:latin typeface="Arial"/>
                <a:cs typeface="Arial"/>
                <a:sym typeface="Arial"/>
              </a:rPr>
              <a:t>triumps</a:t>
            </a:r>
            <a:r>
              <a:rPr lang="en-CA" sz="1100" b="0" i="0" u="none" strike="noStrike" cap="none" dirty="0">
                <a:solidFill>
                  <a:srgbClr val="000000"/>
                </a:solidFill>
                <a:effectLst/>
                <a:latin typeface="Arial"/>
                <a:cs typeface="Arial"/>
                <a:sym typeface="Arial"/>
              </a:rPr>
              <a:t> he’s alone</a:t>
            </a:r>
            <a:endParaRPr lang="en-US" dirty="0"/>
          </a:p>
          <a:p>
            <a:r>
              <a:rPr lang="en-US" dirty="0"/>
              <a:t>“Within the Black Belt, we created these parallel economic institutions – essentially we build a parallel economy” </a:t>
            </a:r>
          </a:p>
          <a:p>
            <a:r>
              <a:rPr lang="en-US" dirty="0"/>
              <a:t>“With a sprawling extended family of aunties, uncles, and watchful neighbors”</a:t>
            </a:r>
          </a:p>
          <a:p>
            <a:r>
              <a:rPr lang="en-US" dirty="0"/>
              <a:t>“There was always a neighborhood identity and a feeling of neighborliness”</a:t>
            </a:r>
          </a:p>
          <a:p>
            <a:r>
              <a:rPr lang="en-US" dirty="0"/>
              <a:t>“Nor was there a psychological feeling of depression. It was the Depression but we were not depressed.”</a:t>
            </a:r>
          </a:p>
          <a:p>
            <a:r>
              <a:rPr lang="en-US" dirty="0"/>
              <a:t>“Anyway, the whole black population of Champaign came out to see us play. We lost, but amongst the blacks we were heroes. That sense of community, of mutual support, was so important.” (23)</a:t>
            </a:r>
          </a:p>
        </p:txBody>
      </p:sp>
    </p:spTree>
    <p:extLst>
      <p:ext uri="{BB962C8B-B14F-4D97-AF65-F5344CB8AC3E}">
        <p14:creationId xmlns:p14="http://schemas.microsoft.com/office/powerpoint/2010/main" val="4006193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Batman is a reinforcement of the connection between capital and collective political action discussed by Segal. He increases his personal value and significance through his capital and only his capital. </a:t>
            </a:r>
          </a:p>
        </p:txBody>
      </p:sp>
    </p:spTree>
    <p:extLst>
      <p:ext uri="{BB962C8B-B14F-4D97-AF65-F5344CB8AC3E}">
        <p14:creationId xmlns:p14="http://schemas.microsoft.com/office/powerpoint/2010/main" val="1712631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10afcfc7bee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 name="Google Shape;984;g10afcfc7bee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6323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10afcfc7bee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 name="Google Shape;984;g10afcfc7bee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10afcfc7bee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 name="Google Shape;984;g10afcfc7bee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3704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First, I wanted to provide some motivation for this presentation – why specifically superheroes?</a:t>
            </a:r>
          </a:p>
          <a:p>
            <a:r>
              <a:rPr lang="en-US" dirty="0"/>
              <a:t>Recently, there’s a trend in popular culture “main character energy” - where basically you try to affirm that you are the main character of your life or even </a:t>
            </a:r>
            <a:r>
              <a:rPr lang="en-US"/>
              <a:t>other people’s lives. </a:t>
            </a:r>
            <a:r>
              <a:rPr lang="en-US" dirty="0"/>
              <a:t>There're endless examples of content related to this, so here we have "becoming an main character </a:t>
            </a:r>
          </a:p>
        </p:txBody>
      </p:sp>
    </p:spTree>
    <p:extLst>
      <p:ext uri="{BB962C8B-B14F-4D97-AF65-F5344CB8AC3E}">
        <p14:creationId xmlns:p14="http://schemas.microsoft.com/office/powerpoint/2010/main" val="4186021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Idea of destiny because you are the main character</a:t>
            </a:r>
          </a:p>
        </p:txBody>
      </p:sp>
    </p:spTree>
    <p:extLst>
      <p:ext uri="{BB962C8B-B14F-4D97-AF65-F5344CB8AC3E}">
        <p14:creationId xmlns:p14="http://schemas.microsoft.com/office/powerpoint/2010/main" val="3666621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Is it damaging to your happiness to think of yourself as the superhero or protagonist of your life? How does this change the way we tell a story about our lives? </a:t>
            </a:r>
          </a:p>
          <a:p>
            <a:r>
              <a:rPr lang="en-US" dirty="0"/>
              <a:t>Argue that the main character energy symbolized by superheroes is problematic and provide food for thought for some critical distance when you watch the next superhero movie</a:t>
            </a:r>
          </a:p>
          <a:p>
            <a:endParaRPr lang="en-US" dirty="0"/>
          </a:p>
        </p:txBody>
      </p:sp>
    </p:spTree>
    <p:extLst>
      <p:ext uri="{BB962C8B-B14F-4D97-AF65-F5344CB8AC3E}">
        <p14:creationId xmlns:p14="http://schemas.microsoft.com/office/powerpoint/2010/main" val="407314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7380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100" b="0" i="0" u="none" strike="noStrike" cap="none" dirty="0">
                <a:solidFill>
                  <a:srgbClr val="000000"/>
                </a:solidFill>
                <a:effectLst/>
                <a:latin typeface="Arial"/>
                <a:ea typeface="Arial"/>
                <a:cs typeface="Arial"/>
                <a:sym typeface="Arial"/>
              </a:rPr>
              <a:t>Although the term ‘superhero’ was used as early as 1917 to describe a public figure of great talents or accomplishments, it was not until the 1940s when the modern conception of superhero was born </a:t>
            </a:r>
          </a:p>
          <a:p>
            <a:r>
              <a:rPr lang="en-CA" sz="1100" b="0" i="0" u="none" strike="noStrike" cap="none" dirty="0">
                <a:solidFill>
                  <a:srgbClr val="000000"/>
                </a:solidFill>
                <a:effectLst/>
                <a:latin typeface="Arial"/>
                <a:ea typeface="Arial"/>
                <a:cs typeface="Arial"/>
                <a:sym typeface="Arial"/>
              </a:rPr>
              <a:t>Fun fact: In the very first Captain America comic book there’s a scene where he’s literally punching Adolf Hitler in the face, and then in the 1950s he was recast as “Captain America: Commie Smasher”</a:t>
            </a:r>
          </a:p>
          <a:p>
            <a:r>
              <a:rPr lang="en-CA" sz="1100" b="0" i="0" u="none" strike="noStrike" cap="none" dirty="0">
                <a:solidFill>
                  <a:srgbClr val="000000"/>
                </a:solidFill>
                <a:effectLst/>
                <a:latin typeface="Arial"/>
                <a:cs typeface="Arial"/>
                <a:sym typeface="Arial"/>
              </a:rPr>
              <a:t>The golden age of superheroes coincided with times of war and economic depression</a:t>
            </a:r>
          </a:p>
          <a:p>
            <a:r>
              <a:rPr lang="en-US" dirty="0"/>
              <a:t>Two points I want to make with this:</a:t>
            </a:r>
          </a:p>
          <a:p>
            <a:pPr lvl="1"/>
            <a:r>
              <a:rPr lang="en-US" dirty="0"/>
              <a:t>1. Political depression and superheroes; individualism -&gt; politically problematic </a:t>
            </a:r>
          </a:p>
          <a:p>
            <a:pPr lvl="1"/>
            <a:r>
              <a:rPr lang="en-US" dirty="0"/>
              <a:t>2. Modern superheroes all have a sad backstory; pain and trauma somehow makes them better and more virtuous (Nietzsche?) and deserving of greater things </a:t>
            </a:r>
          </a:p>
        </p:txBody>
      </p:sp>
    </p:spTree>
    <p:extLst>
      <p:ext uri="{BB962C8B-B14F-4D97-AF65-F5344CB8AC3E}">
        <p14:creationId xmlns:p14="http://schemas.microsoft.com/office/powerpoint/2010/main" val="2482481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sz="1100" dirty="0">
                <a:latin typeface="Century Gothic" panose="020B0502020202020204" pitchFamily="34" charset="0"/>
              </a:rPr>
              <a:t>both political (Segal) and psychological (Haybron)</a:t>
            </a:r>
          </a:p>
          <a:p>
            <a:endParaRPr lang="en-CA" sz="1100" b="0" i="0" u="none" strike="noStrike" cap="none" dirty="0">
              <a:solidFill>
                <a:srgbClr val="000000"/>
              </a:solidFill>
              <a:effectLst/>
              <a:latin typeface="Arial"/>
              <a:cs typeface="Arial"/>
              <a:sym typeface="Arial"/>
            </a:endParaRPr>
          </a:p>
          <a:p>
            <a:r>
              <a:rPr lang="en-CA" sz="1100" b="0" i="0" u="none" strike="noStrike" cap="none" dirty="0">
                <a:solidFill>
                  <a:srgbClr val="000000"/>
                </a:solidFill>
                <a:effectLst/>
                <a:latin typeface="Arial"/>
                <a:cs typeface="Arial"/>
                <a:sym typeface="Arial"/>
              </a:rPr>
              <a:t>Segal then talks an example of political depression: she writes about the sense of helplessness, failure, depression and anxiety experienced by people who tried to prevent the election of Bush and the military invasion. Political depression occurs when you are forced to recognize the limits of your power -- which is one individual during wartime. </a:t>
            </a:r>
          </a:p>
          <a:p>
            <a:r>
              <a:rPr lang="en-CA" sz="1100" b="0" i="0" u="none" strike="noStrike" cap="none" dirty="0">
                <a:solidFill>
                  <a:srgbClr val="000000"/>
                </a:solidFill>
                <a:effectLst/>
                <a:latin typeface="Arial"/>
                <a:cs typeface="Arial"/>
                <a:sym typeface="Arial"/>
              </a:rPr>
              <a:t>To bring in more of Haybron’s theory. Haybron’s three theory consists of three areas, </a:t>
            </a:r>
            <a:r>
              <a:rPr lang="en-CA" sz="1100" b="0" i="0" u="none" strike="noStrike" cap="none" dirty="0" err="1">
                <a:solidFill>
                  <a:srgbClr val="000000"/>
                </a:solidFill>
                <a:effectLst/>
                <a:latin typeface="Arial"/>
                <a:cs typeface="Arial"/>
                <a:sym typeface="Arial"/>
              </a:rPr>
              <a:t>attunement</a:t>
            </a:r>
            <a:r>
              <a:rPr lang="en-CA" sz="1100" b="0" i="0" u="none" strike="noStrike" cap="none" dirty="0">
                <a:solidFill>
                  <a:srgbClr val="000000"/>
                </a:solidFill>
                <a:effectLst/>
                <a:latin typeface="Arial"/>
                <a:cs typeface="Arial"/>
                <a:sym typeface="Arial"/>
              </a:rPr>
              <a:t>, engagement, endorsement. All of these three are nearly impossible during wartime. Taking </a:t>
            </a:r>
            <a:r>
              <a:rPr lang="en-CA" sz="1100" b="0" i="0" u="none" strike="noStrike" cap="none" dirty="0" err="1">
                <a:solidFill>
                  <a:srgbClr val="000000"/>
                </a:solidFill>
                <a:effectLst/>
                <a:latin typeface="Arial"/>
                <a:cs typeface="Arial"/>
                <a:sym typeface="Arial"/>
              </a:rPr>
              <a:t>attunement</a:t>
            </a:r>
            <a:r>
              <a:rPr lang="en-CA" sz="1100" b="0" i="0" u="none" strike="noStrike" cap="none" dirty="0">
                <a:solidFill>
                  <a:srgbClr val="000000"/>
                </a:solidFill>
                <a:effectLst/>
                <a:latin typeface="Arial"/>
                <a:cs typeface="Arial"/>
                <a:sym typeface="Arial"/>
              </a:rPr>
              <a:t> as an example, here is what Haybron writes :. The three components of </a:t>
            </a:r>
            <a:r>
              <a:rPr lang="en-CA" sz="1100" b="0" i="0" u="none" strike="noStrike" cap="none" dirty="0" err="1">
                <a:solidFill>
                  <a:srgbClr val="000000"/>
                </a:solidFill>
                <a:effectLst/>
                <a:latin typeface="Arial"/>
                <a:cs typeface="Arial"/>
                <a:sym typeface="Arial"/>
              </a:rPr>
              <a:t>attunement</a:t>
            </a:r>
            <a:r>
              <a:rPr lang="en-CA" sz="1100" b="0" i="0" u="none" strike="noStrike" cap="none" dirty="0">
                <a:solidFill>
                  <a:srgbClr val="000000"/>
                </a:solidFill>
                <a:effectLst/>
                <a:latin typeface="Arial"/>
                <a:cs typeface="Arial"/>
                <a:sym typeface="Arial"/>
              </a:rPr>
              <a:t>  are tranquility, confidence and expansiveness. During war, there is the constant threat of unknown danger, uncertain victory, </a:t>
            </a:r>
          </a:p>
          <a:p>
            <a:r>
              <a:rPr lang="en-US" dirty="0"/>
              <a:t>Two points I want to make with this:</a:t>
            </a:r>
          </a:p>
          <a:p>
            <a:pPr lvl="1"/>
            <a:r>
              <a:rPr lang="en-US" dirty="0"/>
              <a:t>1. Political depression during the golden age of superheroes; individualism -&gt; politically problematic. Superheroes were born out of a desire to see good triumph over evil. </a:t>
            </a:r>
          </a:p>
          <a:p>
            <a:pPr lvl="1"/>
            <a:r>
              <a:rPr lang="en-US" dirty="0"/>
              <a:t>2. Psychological trauma during the silver age of superheroes: all superheroes have a sad backstory; pain and trauma somehow makes them better and more virtuous and deserving of greater things </a:t>
            </a:r>
          </a:p>
        </p:txBody>
      </p:sp>
    </p:spTree>
    <p:extLst>
      <p:ext uri="{BB962C8B-B14F-4D97-AF65-F5344CB8AC3E}">
        <p14:creationId xmlns:p14="http://schemas.microsoft.com/office/powerpoint/2010/main" val="538568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In Segal’s analysis of Davis quote, she then goes on to say there are “diametrically opposed” methods of doing this – you can share find commonality with your people and transform this into a shared cause, or bear this alone</a:t>
            </a:r>
          </a:p>
          <a:p>
            <a:r>
              <a:rPr lang="en-US" dirty="0"/>
              <a:t>Superheroes are the opposite of incapacity - they symbolize power and autonomy,</a:t>
            </a:r>
          </a:p>
          <a:p>
            <a:r>
              <a:rPr lang="en-US" dirty="0"/>
              <a:t>What is the story that superheroes tell? </a:t>
            </a:r>
          </a:p>
          <a:p>
            <a:r>
              <a:rPr lang="en-US" dirty="0"/>
              <a:t>Internalized depression or trauma makes you stronger; you are able to act and become powerful due to what you have suffered </a:t>
            </a:r>
          </a:p>
          <a:p>
            <a:r>
              <a:rPr lang="en-US" dirty="0"/>
              <a:t>where our identity is defined by our some core internalized trauma. “What doesn’t kill you makes you stronger” – a way of legitimizing and justifying the bad things that happen to you as being good in the end </a:t>
            </a:r>
          </a:p>
        </p:txBody>
      </p:sp>
    </p:spTree>
    <p:extLst>
      <p:ext uri="{BB962C8B-B14F-4D97-AF65-F5344CB8AC3E}">
        <p14:creationId xmlns:p14="http://schemas.microsoft.com/office/powerpoint/2010/main" val="1915725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Both fought for social justice at work? When the director Nolan created Batman, he said he wanted to emphasize, “</a:t>
            </a:r>
            <a:r>
              <a:rPr lang="en-CA" sz="1100" b="0" i="0" u="none" strike="noStrike" cap="none" dirty="0">
                <a:solidFill>
                  <a:srgbClr val="000000"/>
                </a:solidFill>
                <a:effectLst/>
                <a:latin typeface="Arial"/>
                <a:ea typeface="Arial"/>
                <a:cs typeface="Arial"/>
                <a:sym typeface="Arial"/>
              </a:rPr>
              <a:t>“[</a:t>
            </a:r>
            <a:r>
              <a:rPr lang="en-CA" sz="1100" b="0" i="0" u="none" strike="noStrike" cap="none" dirty="0" err="1">
                <a:solidFill>
                  <a:srgbClr val="000000"/>
                </a:solidFill>
                <a:effectLst/>
                <a:latin typeface="Arial"/>
                <a:ea typeface="Arial"/>
                <a:cs typeface="Arial"/>
                <a:sym typeface="Arial"/>
              </a:rPr>
              <a:t>i</a:t>
            </a:r>
            <a:r>
              <a:rPr lang="en-CA" sz="1100" b="0" i="0" u="none" strike="noStrike" cap="none" dirty="0">
                <a:solidFill>
                  <a:srgbClr val="000000"/>
                </a:solidFill>
                <a:effectLst/>
                <a:latin typeface="Arial"/>
                <a:ea typeface="Arial"/>
                <a:cs typeface="Arial"/>
                <a:sym typeface="Arial"/>
              </a:rPr>
              <a:t>]n America we take for granted a stability to our class and social structure that has never been sustained elsewhere in the world</a:t>
            </a:r>
            <a:r>
              <a:rPr lang="en-US" dirty="0"/>
              <a:t>” – in other words, the struggle of society against injustice and chaos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To be clear, Tim Black was not someone who saw themselves as a superhero or atypical in any sense (although I think he is in the best possible way). On page 7, he says ”my story’s typicalness is precisely where its value lies”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”When you win you don’t know what to do”</a:t>
            </a:r>
          </a:p>
          <a:p>
            <a:r>
              <a:rPr lang="en-US" dirty="0"/>
              <a:t>Tim’s way of telling his story with the war </a:t>
            </a:r>
            <a:r>
              <a:rPr lang="en-US" dirty="0" err="1"/>
              <a:t>v.s</a:t>
            </a:r>
            <a:r>
              <a:rPr lang="en-US" dirty="0"/>
              <a:t> people who see war as the meaning of their lives (lost meaning if his causes triumph)</a:t>
            </a:r>
          </a:p>
        </p:txBody>
      </p:sp>
    </p:spTree>
    <p:extLst>
      <p:ext uri="{BB962C8B-B14F-4D97-AF65-F5344CB8AC3E}">
        <p14:creationId xmlns:p14="http://schemas.microsoft.com/office/powerpoint/2010/main" val="3231668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66600" y="2977243"/>
            <a:ext cx="9277200" cy="2176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744850" y="753725"/>
            <a:ext cx="3366900" cy="18894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6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44850" y="3365812"/>
            <a:ext cx="2635500" cy="6621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800"/>
              <a:buNone/>
              <a:defRPr sz="20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ubTitle" idx="2"/>
          </p:nvPr>
        </p:nvSpPr>
        <p:spPr>
          <a:xfrm>
            <a:off x="7593900" y="3804527"/>
            <a:ext cx="805200" cy="916800"/>
          </a:xfrm>
          <a:prstGeom prst="rect">
            <a:avLst/>
          </a:prstGeom>
        </p:spPr>
        <p:txBody>
          <a:bodyPr spcFirstLastPara="1" wrap="square" lIns="91425" tIns="91425" rIns="91425" bIns="91425" anchor="ctr" anchorCtr="0">
            <a:noAutofit/>
          </a:bodyPr>
          <a:lstStyle>
            <a:lvl1pPr lvl="0" algn="ctr" rtl="0">
              <a:lnSpc>
                <a:spcPct val="70000"/>
              </a:lnSpc>
              <a:spcBef>
                <a:spcPts val="0"/>
              </a:spcBef>
              <a:spcAft>
                <a:spcPts val="0"/>
              </a:spcAft>
              <a:buSzPts val="2800"/>
              <a:buNone/>
              <a:defRPr sz="40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744900" y="539025"/>
            <a:ext cx="7654200" cy="46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 name="Google Shape;32;p6"/>
          <p:cNvSpPr/>
          <p:nvPr/>
        </p:nvSpPr>
        <p:spPr>
          <a:xfrm>
            <a:off x="-58525" y="4745850"/>
            <a:ext cx="9277200" cy="3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1"/>
        </a:solidFill>
        <a:effectLst/>
      </p:bgPr>
    </p:bg>
    <p:spTree>
      <p:nvGrpSpPr>
        <p:cNvPr id="1" name="Shape 66"/>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93"/>
        <p:cNvGrpSpPr/>
        <p:nvPr/>
      </p:nvGrpSpPr>
      <p:grpSpPr>
        <a:xfrm>
          <a:off x="0" y="0"/>
          <a:ext cx="0" cy="0"/>
          <a:chOff x="0" y="0"/>
          <a:chExt cx="0" cy="0"/>
        </a:xfrm>
      </p:grpSpPr>
      <p:sp>
        <p:nvSpPr>
          <p:cNvPr id="94" name="Google Shape;94;p15"/>
          <p:cNvSpPr txBox="1">
            <a:spLocks noGrp="1"/>
          </p:cNvSpPr>
          <p:nvPr>
            <p:ph type="title"/>
          </p:nvPr>
        </p:nvSpPr>
        <p:spPr>
          <a:xfrm>
            <a:off x="744850" y="539025"/>
            <a:ext cx="3894600" cy="467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5" name="Google Shape;95;p15"/>
          <p:cNvCxnSpPr>
            <a:stCxn id="96" idx="0"/>
          </p:cNvCxnSpPr>
          <p:nvPr/>
        </p:nvCxnSpPr>
        <p:spPr>
          <a:xfrm rot="10800000">
            <a:off x="5319898" y="772900"/>
            <a:ext cx="2360100" cy="0"/>
          </a:xfrm>
          <a:prstGeom prst="straightConnector1">
            <a:avLst/>
          </a:prstGeom>
          <a:noFill/>
          <a:ln w="9525" cap="flat" cmpd="sng">
            <a:solidFill>
              <a:schemeClr val="dk2"/>
            </a:solidFill>
            <a:prstDash val="solid"/>
            <a:round/>
            <a:headEnd type="none" w="med" len="med"/>
            <a:tailEnd type="none" w="med" len="med"/>
          </a:ln>
        </p:spPr>
      </p:cxnSp>
      <p:grpSp>
        <p:nvGrpSpPr>
          <p:cNvPr id="97" name="Google Shape;97;p15"/>
          <p:cNvGrpSpPr/>
          <p:nvPr/>
        </p:nvGrpSpPr>
        <p:grpSpPr>
          <a:xfrm>
            <a:off x="7911845" y="539050"/>
            <a:ext cx="487438" cy="467700"/>
            <a:chOff x="7911845" y="539050"/>
            <a:chExt cx="487438" cy="467700"/>
          </a:xfrm>
        </p:grpSpPr>
        <p:sp>
          <p:nvSpPr>
            <p:cNvPr id="98" name="Google Shape;98;p15"/>
            <p:cNvSpPr/>
            <p:nvPr/>
          </p:nvSpPr>
          <p:spPr>
            <a:xfrm rot="-5400000">
              <a:off x="7970204" y="674650"/>
              <a:ext cx="467700" cy="1965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p:nvPr/>
          </p:nvSpPr>
          <p:spPr>
            <a:xfrm rot="-5400000">
              <a:off x="8067183" y="674650"/>
              <a:ext cx="467700" cy="1965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rot="-5400000">
              <a:off x="7873224" y="674650"/>
              <a:ext cx="467700" cy="1965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rot="-5400000">
              <a:off x="7776245" y="674650"/>
              <a:ext cx="467700" cy="1965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96;p15"/>
          <p:cNvSpPr/>
          <p:nvPr/>
        </p:nvSpPr>
        <p:spPr>
          <a:xfrm rot="-5400000">
            <a:off x="7679698" y="652300"/>
            <a:ext cx="241800" cy="241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p:cSld name="CUSTOM_4">
    <p:spTree>
      <p:nvGrpSpPr>
        <p:cNvPr id="1" name="Shape 102"/>
        <p:cNvGrpSpPr/>
        <p:nvPr/>
      </p:nvGrpSpPr>
      <p:grpSpPr>
        <a:xfrm>
          <a:off x="0" y="0"/>
          <a:ext cx="0" cy="0"/>
          <a:chOff x="0" y="0"/>
          <a:chExt cx="0" cy="0"/>
        </a:xfrm>
      </p:grpSpPr>
      <p:sp>
        <p:nvSpPr>
          <p:cNvPr id="103" name="Google Shape;103;p16"/>
          <p:cNvSpPr txBox="1">
            <a:spLocks noGrp="1"/>
          </p:cNvSpPr>
          <p:nvPr>
            <p:ph type="title"/>
          </p:nvPr>
        </p:nvSpPr>
        <p:spPr>
          <a:xfrm>
            <a:off x="744900" y="539025"/>
            <a:ext cx="6859200" cy="467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4" name="Google Shape;104;p16"/>
          <p:cNvSpPr txBox="1">
            <a:spLocks noGrp="1"/>
          </p:cNvSpPr>
          <p:nvPr>
            <p:ph type="subTitle" idx="1"/>
          </p:nvPr>
        </p:nvSpPr>
        <p:spPr>
          <a:xfrm>
            <a:off x="744906" y="3916875"/>
            <a:ext cx="2099100" cy="68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105" name="Google Shape;105;p16"/>
          <p:cNvSpPr txBox="1">
            <a:spLocks noGrp="1"/>
          </p:cNvSpPr>
          <p:nvPr>
            <p:ph type="subTitle" idx="2"/>
          </p:nvPr>
        </p:nvSpPr>
        <p:spPr>
          <a:xfrm>
            <a:off x="744906" y="3506850"/>
            <a:ext cx="2099100" cy="33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a:latin typeface="Trocchi"/>
                <a:ea typeface="Trocchi"/>
                <a:cs typeface="Trocchi"/>
                <a:sym typeface="Trocchi"/>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06" name="Google Shape;106;p16"/>
          <p:cNvSpPr txBox="1">
            <a:spLocks noGrp="1"/>
          </p:cNvSpPr>
          <p:nvPr>
            <p:ph type="subTitle" idx="3"/>
          </p:nvPr>
        </p:nvSpPr>
        <p:spPr>
          <a:xfrm>
            <a:off x="3522456" y="3916875"/>
            <a:ext cx="2099100" cy="68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107" name="Google Shape;107;p16"/>
          <p:cNvSpPr txBox="1">
            <a:spLocks noGrp="1"/>
          </p:cNvSpPr>
          <p:nvPr>
            <p:ph type="subTitle" idx="4"/>
          </p:nvPr>
        </p:nvSpPr>
        <p:spPr>
          <a:xfrm>
            <a:off x="3522456" y="3506850"/>
            <a:ext cx="2099100" cy="33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a:latin typeface="Trocchi"/>
                <a:ea typeface="Trocchi"/>
                <a:cs typeface="Trocchi"/>
                <a:sym typeface="Trocchi"/>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08" name="Google Shape;108;p16"/>
          <p:cNvSpPr txBox="1">
            <a:spLocks noGrp="1"/>
          </p:cNvSpPr>
          <p:nvPr>
            <p:ph type="subTitle" idx="5"/>
          </p:nvPr>
        </p:nvSpPr>
        <p:spPr>
          <a:xfrm>
            <a:off x="6300006" y="3916875"/>
            <a:ext cx="2099100" cy="68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109" name="Google Shape;109;p16"/>
          <p:cNvSpPr txBox="1">
            <a:spLocks noGrp="1"/>
          </p:cNvSpPr>
          <p:nvPr>
            <p:ph type="subTitle" idx="6"/>
          </p:nvPr>
        </p:nvSpPr>
        <p:spPr>
          <a:xfrm>
            <a:off x="6300006" y="3506850"/>
            <a:ext cx="2099100" cy="33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a:latin typeface="Trocchi"/>
                <a:ea typeface="Trocchi"/>
                <a:cs typeface="Trocchi"/>
                <a:sym typeface="Trocchi"/>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grpSp>
        <p:nvGrpSpPr>
          <p:cNvPr id="110" name="Google Shape;110;p16"/>
          <p:cNvGrpSpPr/>
          <p:nvPr/>
        </p:nvGrpSpPr>
        <p:grpSpPr>
          <a:xfrm>
            <a:off x="8280386" y="443328"/>
            <a:ext cx="707527" cy="467716"/>
            <a:chOff x="3236362" y="3615782"/>
            <a:chExt cx="540592" cy="554100"/>
          </a:xfrm>
        </p:grpSpPr>
        <p:sp>
          <p:nvSpPr>
            <p:cNvPr id="111" name="Google Shape;111;p16"/>
            <p:cNvSpPr/>
            <p:nvPr/>
          </p:nvSpPr>
          <p:spPr>
            <a:xfrm rot="-5400000">
              <a:off x="3060412" y="3791732"/>
              <a:ext cx="554100" cy="2022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6"/>
            <p:cNvSpPr/>
            <p:nvPr/>
          </p:nvSpPr>
          <p:spPr>
            <a:xfrm rot="-5400000">
              <a:off x="3173256" y="3791732"/>
              <a:ext cx="554100" cy="2022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6"/>
            <p:cNvSpPr/>
            <p:nvPr/>
          </p:nvSpPr>
          <p:spPr>
            <a:xfrm rot="-5400000">
              <a:off x="3286030" y="3791732"/>
              <a:ext cx="554100" cy="2022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6"/>
            <p:cNvSpPr/>
            <p:nvPr/>
          </p:nvSpPr>
          <p:spPr>
            <a:xfrm rot="-5400000">
              <a:off x="3398804" y="3791732"/>
              <a:ext cx="554100" cy="2022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1">
  <p:cSld name="CUSTOM_6_1">
    <p:spTree>
      <p:nvGrpSpPr>
        <p:cNvPr id="1" name="Shape 184"/>
        <p:cNvGrpSpPr/>
        <p:nvPr/>
      </p:nvGrpSpPr>
      <p:grpSpPr>
        <a:xfrm>
          <a:off x="0" y="0"/>
          <a:ext cx="0" cy="0"/>
          <a:chOff x="0" y="0"/>
          <a:chExt cx="0" cy="0"/>
        </a:xfrm>
      </p:grpSpPr>
      <p:sp>
        <p:nvSpPr>
          <p:cNvPr id="185" name="Google Shape;185;p22"/>
          <p:cNvSpPr txBox="1">
            <a:spLocks noGrp="1"/>
          </p:cNvSpPr>
          <p:nvPr>
            <p:ph type="title"/>
          </p:nvPr>
        </p:nvSpPr>
        <p:spPr>
          <a:xfrm>
            <a:off x="744900" y="539025"/>
            <a:ext cx="7654200" cy="46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6" name="Google Shape;186;p22"/>
          <p:cNvSpPr txBox="1">
            <a:spLocks noGrp="1"/>
          </p:cNvSpPr>
          <p:nvPr>
            <p:ph type="body" idx="1"/>
          </p:nvPr>
        </p:nvSpPr>
        <p:spPr>
          <a:xfrm>
            <a:off x="744850" y="1991475"/>
            <a:ext cx="3827100" cy="2613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30200" rtl="0">
              <a:lnSpc>
                <a:spcPct val="100000"/>
              </a:lnSpc>
              <a:spcBef>
                <a:spcPts val="0"/>
              </a:spcBef>
              <a:spcAft>
                <a:spcPts val="0"/>
              </a:spcAft>
              <a:buSzPts val="1600"/>
              <a:buFont typeface="Montserrat"/>
              <a:buChar char="○"/>
              <a:defRPr sz="1200"/>
            </a:lvl2pPr>
            <a:lvl3pPr marL="1371600" lvl="2" indent="-330200" rtl="0">
              <a:spcBef>
                <a:spcPts val="0"/>
              </a:spcBef>
              <a:spcAft>
                <a:spcPts val="0"/>
              </a:spcAft>
              <a:buSzPts val="1600"/>
              <a:buFont typeface="Montserrat"/>
              <a:buChar char="■"/>
              <a:defRPr/>
            </a:lvl3pPr>
            <a:lvl4pPr marL="1828800" lvl="3" indent="-330200" rtl="0">
              <a:spcBef>
                <a:spcPts val="0"/>
              </a:spcBef>
              <a:spcAft>
                <a:spcPts val="0"/>
              </a:spcAft>
              <a:buSzPts val="1600"/>
              <a:buFont typeface="Montserrat"/>
              <a:buChar char="●"/>
              <a:defRPr/>
            </a:lvl4pPr>
            <a:lvl5pPr marL="2286000" lvl="4" indent="-330200" rtl="0">
              <a:spcBef>
                <a:spcPts val="0"/>
              </a:spcBef>
              <a:spcAft>
                <a:spcPts val="0"/>
              </a:spcAft>
              <a:buSzPts val="1600"/>
              <a:buFont typeface="Montserrat"/>
              <a:buChar char="○"/>
              <a:defRPr/>
            </a:lvl5pPr>
            <a:lvl6pPr marL="2743200" lvl="5" indent="-330200" rtl="0">
              <a:spcBef>
                <a:spcPts val="0"/>
              </a:spcBef>
              <a:spcAft>
                <a:spcPts val="0"/>
              </a:spcAft>
              <a:buSzPts val="1600"/>
              <a:buFont typeface="Montserrat"/>
              <a:buChar char="■"/>
              <a:defRPr/>
            </a:lvl6pPr>
            <a:lvl7pPr marL="3200400" lvl="6" indent="-330200" rtl="0">
              <a:spcBef>
                <a:spcPts val="0"/>
              </a:spcBef>
              <a:spcAft>
                <a:spcPts val="0"/>
              </a:spcAft>
              <a:buSzPts val="1600"/>
              <a:buFont typeface="Montserrat"/>
              <a:buChar char="●"/>
              <a:defRPr/>
            </a:lvl7pPr>
            <a:lvl8pPr marL="3657600" lvl="7" indent="-330200" rtl="0">
              <a:spcBef>
                <a:spcPts val="0"/>
              </a:spcBef>
              <a:spcAft>
                <a:spcPts val="0"/>
              </a:spcAft>
              <a:buSzPts val="1600"/>
              <a:buFont typeface="Montserrat"/>
              <a:buChar char="○"/>
              <a:defRPr/>
            </a:lvl8pPr>
            <a:lvl9pPr marL="4114800" lvl="8" indent="-330200" rtl="0">
              <a:spcBef>
                <a:spcPts val="0"/>
              </a:spcBef>
              <a:spcAft>
                <a:spcPts val="0"/>
              </a:spcAft>
              <a:buSzPts val="1600"/>
              <a:buFont typeface="Montserrat"/>
              <a:buChar char="■"/>
              <a:defRPr/>
            </a:lvl9pPr>
          </a:lstStyle>
          <a:p>
            <a:endParaRPr/>
          </a:p>
        </p:txBody>
      </p:sp>
      <p:sp>
        <p:nvSpPr>
          <p:cNvPr id="187" name="Google Shape;187;p22"/>
          <p:cNvSpPr txBox="1">
            <a:spLocks noGrp="1"/>
          </p:cNvSpPr>
          <p:nvPr>
            <p:ph type="subTitle" idx="2"/>
          </p:nvPr>
        </p:nvSpPr>
        <p:spPr>
          <a:xfrm>
            <a:off x="2156000" y="1249720"/>
            <a:ext cx="4832100" cy="46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None/>
              <a:defRPr sz="1600"/>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a:endParaRPr/>
          </a:p>
        </p:txBody>
      </p:sp>
      <p:sp>
        <p:nvSpPr>
          <p:cNvPr id="188" name="Google Shape;188;p22"/>
          <p:cNvSpPr txBox="1">
            <a:spLocks noGrp="1"/>
          </p:cNvSpPr>
          <p:nvPr>
            <p:ph type="body" idx="3"/>
          </p:nvPr>
        </p:nvSpPr>
        <p:spPr>
          <a:xfrm>
            <a:off x="4572000" y="1991475"/>
            <a:ext cx="3827100" cy="2613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u="sng"/>
            </a:lvl1pPr>
            <a:lvl2pPr marL="914400" lvl="1" indent="-330200" rtl="0">
              <a:lnSpc>
                <a:spcPct val="100000"/>
              </a:lnSpc>
              <a:spcBef>
                <a:spcPts val="0"/>
              </a:spcBef>
              <a:spcAft>
                <a:spcPts val="0"/>
              </a:spcAft>
              <a:buSzPts val="1600"/>
              <a:buFont typeface="Montserrat"/>
              <a:buChar char="○"/>
              <a:defRPr sz="1200"/>
            </a:lvl2pPr>
            <a:lvl3pPr marL="1371600" lvl="2" indent="-330200" rtl="0">
              <a:spcBef>
                <a:spcPts val="0"/>
              </a:spcBef>
              <a:spcAft>
                <a:spcPts val="0"/>
              </a:spcAft>
              <a:buSzPts val="1600"/>
              <a:buFont typeface="Montserrat"/>
              <a:buChar char="■"/>
              <a:defRPr/>
            </a:lvl3pPr>
            <a:lvl4pPr marL="1828800" lvl="3" indent="-330200" rtl="0">
              <a:spcBef>
                <a:spcPts val="0"/>
              </a:spcBef>
              <a:spcAft>
                <a:spcPts val="0"/>
              </a:spcAft>
              <a:buSzPts val="1600"/>
              <a:buFont typeface="Montserrat"/>
              <a:buChar char="●"/>
              <a:defRPr/>
            </a:lvl4pPr>
            <a:lvl5pPr marL="2286000" lvl="4" indent="-330200" rtl="0">
              <a:spcBef>
                <a:spcPts val="0"/>
              </a:spcBef>
              <a:spcAft>
                <a:spcPts val="0"/>
              </a:spcAft>
              <a:buSzPts val="1600"/>
              <a:buFont typeface="Montserrat"/>
              <a:buChar char="○"/>
              <a:defRPr/>
            </a:lvl5pPr>
            <a:lvl6pPr marL="2743200" lvl="5" indent="-330200" rtl="0">
              <a:spcBef>
                <a:spcPts val="0"/>
              </a:spcBef>
              <a:spcAft>
                <a:spcPts val="0"/>
              </a:spcAft>
              <a:buSzPts val="1600"/>
              <a:buFont typeface="Montserrat"/>
              <a:buChar char="■"/>
              <a:defRPr/>
            </a:lvl6pPr>
            <a:lvl7pPr marL="3200400" lvl="6" indent="-330200" rtl="0">
              <a:spcBef>
                <a:spcPts val="0"/>
              </a:spcBef>
              <a:spcAft>
                <a:spcPts val="0"/>
              </a:spcAft>
              <a:buSzPts val="1600"/>
              <a:buFont typeface="Montserrat"/>
              <a:buChar char="●"/>
              <a:defRPr/>
            </a:lvl7pPr>
            <a:lvl8pPr marL="3657600" lvl="7" indent="-330200" rtl="0">
              <a:spcBef>
                <a:spcPts val="0"/>
              </a:spcBef>
              <a:spcAft>
                <a:spcPts val="0"/>
              </a:spcAft>
              <a:buSzPts val="1600"/>
              <a:buFont typeface="Montserrat"/>
              <a:buChar char="○"/>
              <a:defRPr/>
            </a:lvl8pPr>
            <a:lvl9pPr marL="4114800" lvl="8" indent="-330200" rtl="0">
              <a:spcBef>
                <a:spcPts val="0"/>
              </a:spcBef>
              <a:spcAft>
                <a:spcPts val="0"/>
              </a:spcAft>
              <a:buSzPts val="1600"/>
              <a:buFont typeface="Montserrat"/>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194"/>
        <p:cNvGrpSpPr/>
        <p:nvPr/>
      </p:nvGrpSpPr>
      <p:grpSpPr>
        <a:xfrm>
          <a:off x="0" y="0"/>
          <a:ext cx="0" cy="0"/>
          <a:chOff x="0" y="0"/>
          <a:chExt cx="0" cy="0"/>
        </a:xfrm>
      </p:grpSpPr>
      <p:sp>
        <p:nvSpPr>
          <p:cNvPr id="195" name="Google Shape;195;p24"/>
          <p:cNvSpPr/>
          <p:nvPr/>
        </p:nvSpPr>
        <p:spPr>
          <a:xfrm>
            <a:off x="-58525" y="4305000"/>
            <a:ext cx="9277200" cy="838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6" name="Google Shape;196;p24"/>
          <p:cNvCxnSpPr/>
          <p:nvPr/>
        </p:nvCxnSpPr>
        <p:spPr>
          <a:xfrm rot="10800000">
            <a:off x="496510" y="4689300"/>
            <a:ext cx="7330500" cy="0"/>
          </a:xfrm>
          <a:prstGeom prst="straightConnector1">
            <a:avLst/>
          </a:prstGeom>
          <a:noFill/>
          <a:ln w="9525" cap="flat" cmpd="sng">
            <a:solidFill>
              <a:schemeClr val="dk2"/>
            </a:solidFill>
            <a:prstDash val="solid"/>
            <a:round/>
            <a:headEnd type="none" w="med" len="med"/>
            <a:tailEnd type="none" w="med" len="med"/>
          </a:ln>
        </p:spPr>
      </p:cxnSp>
      <p:grpSp>
        <p:nvGrpSpPr>
          <p:cNvPr id="197" name="Google Shape;197;p24"/>
          <p:cNvGrpSpPr/>
          <p:nvPr/>
        </p:nvGrpSpPr>
        <p:grpSpPr>
          <a:xfrm rot="5400000" flipH="1">
            <a:off x="8138943" y="4412204"/>
            <a:ext cx="412238" cy="554100"/>
            <a:chOff x="3349206" y="3615782"/>
            <a:chExt cx="314974" cy="554100"/>
          </a:xfrm>
        </p:grpSpPr>
        <p:sp>
          <p:nvSpPr>
            <p:cNvPr id="198" name="Google Shape;198;p24"/>
            <p:cNvSpPr/>
            <p:nvPr/>
          </p:nvSpPr>
          <p:spPr>
            <a:xfrm rot="-5400000">
              <a:off x="3173256" y="3791732"/>
              <a:ext cx="554100" cy="2022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4"/>
            <p:cNvSpPr/>
            <p:nvPr/>
          </p:nvSpPr>
          <p:spPr>
            <a:xfrm rot="-5400000">
              <a:off x="3286030" y="3791732"/>
              <a:ext cx="554100" cy="2022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7_1">
    <p:spTree>
      <p:nvGrpSpPr>
        <p:cNvPr id="1" name="Shape 200"/>
        <p:cNvGrpSpPr/>
        <p:nvPr/>
      </p:nvGrpSpPr>
      <p:grpSpPr>
        <a:xfrm>
          <a:off x="0" y="0"/>
          <a:ext cx="0" cy="0"/>
          <a:chOff x="0" y="0"/>
          <a:chExt cx="0" cy="0"/>
        </a:xfrm>
      </p:grpSpPr>
      <p:sp>
        <p:nvSpPr>
          <p:cNvPr id="201" name="Google Shape;201;p25"/>
          <p:cNvSpPr/>
          <p:nvPr/>
        </p:nvSpPr>
        <p:spPr>
          <a:xfrm>
            <a:off x="-66600" y="2977243"/>
            <a:ext cx="9277200" cy="2176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44850" y="445025"/>
            <a:ext cx="7654200" cy="5727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2"/>
              </a:buClr>
              <a:buSzPts val="3000"/>
              <a:buFont typeface="Trocchi"/>
              <a:buNone/>
              <a:defRPr sz="3000">
                <a:solidFill>
                  <a:schemeClr val="dk2"/>
                </a:solidFill>
                <a:latin typeface="Trocchi"/>
                <a:ea typeface="Trocchi"/>
                <a:cs typeface="Trocchi"/>
                <a:sym typeface="Trocchi"/>
              </a:defRPr>
            </a:lvl1pPr>
            <a:lvl2pPr lvl="1">
              <a:lnSpc>
                <a:spcPct val="100000"/>
              </a:lnSpc>
              <a:spcBef>
                <a:spcPts val="0"/>
              </a:spcBef>
              <a:spcAft>
                <a:spcPts val="0"/>
              </a:spcAft>
              <a:buClr>
                <a:schemeClr val="dk2"/>
              </a:buClr>
              <a:buSzPts val="2800"/>
              <a:buNone/>
              <a:defRPr sz="2800">
                <a:solidFill>
                  <a:schemeClr val="dk2"/>
                </a:solidFill>
              </a:defRPr>
            </a:lvl2pPr>
            <a:lvl3pPr lvl="2">
              <a:lnSpc>
                <a:spcPct val="100000"/>
              </a:lnSpc>
              <a:spcBef>
                <a:spcPts val="0"/>
              </a:spcBef>
              <a:spcAft>
                <a:spcPts val="0"/>
              </a:spcAft>
              <a:buClr>
                <a:schemeClr val="dk2"/>
              </a:buClr>
              <a:buSzPts val="2800"/>
              <a:buNone/>
              <a:defRPr sz="2800">
                <a:solidFill>
                  <a:schemeClr val="dk2"/>
                </a:solidFill>
              </a:defRPr>
            </a:lvl3pPr>
            <a:lvl4pPr lvl="3">
              <a:lnSpc>
                <a:spcPct val="100000"/>
              </a:lnSpc>
              <a:spcBef>
                <a:spcPts val="0"/>
              </a:spcBef>
              <a:spcAft>
                <a:spcPts val="0"/>
              </a:spcAft>
              <a:buClr>
                <a:schemeClr val="dk2"/>
              </a:buClr>
              <a:buSzPts val="2800"/>
              <a:buNone/>
              <a:defRPr sz="2800">
                <a:solidFill>
                  <a:schemeClr val="dk2"/>
                </a:solidFill>
              </a:defRPr>
            </a:lvl4pPr>
            <a:lvl5pPr lvl="4">
              <a:lnSpc>
                <a:spcPct val="100000"/>
              </a:lnSpc>
              <a:spcBef>
                <a:spcPts val="0"/>
              </a:spcBef>
              <a:spcAft>
                <a:spcPts val="0"/>
              </a:spcAft>
              <a:buClr>
                <a:schemeClr val="dk2"/>
              </a:buClr>
              <a:buSzPts val="2800"/>
              <a:buNone/>
              <a:defRPr sz="2800">
                <a:solidFill>
                  <a:schemeClr val="dk2"/>
                </a:solidFill>
              </a:defRPr>
            </a:lvl5pPr>
            <a:lvl6pPr lvl="5">
              <a:lnSpc>
                <a:spcPct val="100000"/>
              </a:lnSpc>
              <a:spcBef>
                <a:spcPts val="0"/>
              </a:spcBef>
              <a:spcAft>
                <a:spcPts val="0"/>
              </a:spcAft>
              <a:buClr>
                <a:schemeClr val="dk2"/>
              </a:buClr>
              <a:buSzPts val="2800"/>
              <a:buNone/>
              <a:defRPr sz="2800">
                <a:solidFill>
                  <a:schemeClr val="dk2"/>
                </a:solidFill>
              </a:defRPr>
            </a:lvl6pPr>
            <a:lvl7pPr lvl="6">
              <a:lnSpc>
                <a:spcPct val="100000"/>
              </a:lnSpc>
              <a:spcBef>
                <a:spcPts val="0"/>
              </a:spcBef>
              <a:spcAft>
                <a:spcPts val="0"/>
              </a:spcAft>
              <a:buClr>
                <a:schemeClr val="dk2"/>
              </a:buClr>
              <a:buSzPts val="2800"/>
              <a:buNone/>
              <a:defRPr sz="2800">
                <a:solidFill>
                  <a:schemeClr val="dk2"/>
                </a:solidFill>
              </a:defRPr>
            </a:lvl7pPr>
            <a:lvl8pPr lvl="7">
              <a:lnSpc>
                <a:spcPct val="100000"/>
              </a:lnSpc>
              <a:spcBef>
                <a:spcPts val="0"/>
              </a:spcBef>
              <a:spcAft>
                <a:spcPts val="0"/>
              </a:spcAft>
              <a:buClr>
                <a:schemeClr val="dk2"/>
              </a:buClr>
              <a:buSzPts val="2800"/>
              <a:buNone/>
              <a:defRPr sz="2800">
                <a:solidFill>
                  <a:schemeClr val="dk2"/>
                </a:solidFill>
              </a:defRPr>
            </a:lvl8pPr>
            <a:lvl9pPr lvl="8">
              <a:lnSpc>
                <a:spcPct val="100000"/>
              </a:lnSpc>
              <a:spcBef>
                <a:spcPts val="0"/>
              </a:spcBef>
              <a:spcAft>
                <a:spcPts val="0"/>
              </a:spcAft>
              <a:buClr>
                <a:schemeClr val="dk2"/>
              </a:buClr>
              <a:buSzPts val="2800"/>
              <a:buNone/>
              <a:defRPr sz="2800">
                <a:solidFill>
                  <a:schemeClr val="dk2"/>
                </a:solidFill>
              </a:defRPr>
            </a:lvl9pPr>
          </a:lstStyle>
          <a:p>
            <a:endParaRPr/>
          </a:p>
        </p:txBody>
      </p:sp>
      <p:sp>
        <p:nvSpPr>
          <p:cNvPr id="7" name="Google Shape;7;p1"/>
          <p:cNvSpPr txBox="1">
            <a:spLocks noGrp="1"/>
          </p:cNvSpPr>
          <p:nvPr>
            <p:ph type="body" idx="1"/>
          </p:nvPr>
        </p:nvSpPr>
        <p:spPr>
          <a:xfrm>
            <a:off x="744850" y="1152475"/>
            <a:ext cx="76542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2"/>
              </a:buClr>
              <a:buSzPts val="1400"/>
              <a:buFont typeface="Syne"/>
              <a:buChar char="●"/>
              <a:defRPr>
                <a:solidFill>
                  <a:schemeClr val="dk2"/>
                </a:solidFill>
                <a:latin typeface="Syne"/>
                <a:ea typeface="Syne"/>
                <a:cs typeface="Syne"/>
                <a:sym typeface="Syne"/>
              </a:defRPr>
            </a:lvl1pPr>
            <a:lvl2pPr marL="914400" lvl="1" indent="-317500">
              <a:lnSpc>
                <a:spcPct val="100000"/>
              </a:lnSpc>
              <a:spcBef>
                <a:spcPts val="0"/>
              </a:spcBef>
              <a:spcAft>
                <a:spcPts val="0"/>
              </a:spcAft>
              <a:buClr>
                <a:schemeClr val="dk2"/>
              </a:buClr>
              <a:buSzPts val="1400"/>
              <a:buFont typeface="Syne"/>
              <a:buChar char="○"/>
              <a:defRPr>
                <a:solidFill>
                  <a:schemeClr val="dk2"/>
                </a:solidFill>
                <a:latin typeface="Syne"/>
                <a:ea typeface="Syne"/>
                <a:cs typeface="Syne"/>
                <a:sym typeface="Syne"/>
              </a:defRPr>
            </a:lvl2pPr>
            <a:lvl3pPr marL="1371600" lvl="2" indent="-317500">
              <a:lnSpc>
                <a:spcPct val="100000"/>
              </a:lnSpc>
              <a:spcBef>
                <a:spcPts val="0"/>
              </a:spcBef>
              <a:spcAft>
                <a:spcPts val="0"/>
              </a:spcAft>
              <a:buClr>
                <a:schemeClr val="dk2"/>
              </a:buClr>
              <a:buSzPts val="1400"/>
              <a:buFont typeface="Syne"/>
              <a:buChar char="■"/>
              <a:defRPr>
                <a:solidFill>
                  <a:schemeClr val="dk2"/>
                </a:solidFill>
                <a:latin typeface="Syne"/>
                <a:ea typeface="Syne"/>
                <a:cs typeface="Syne"/>
                <a:sym typeface="Syne"/>
              </a:defRPr>
            </a:lvl3pPr>
            <a:lvl4pPr marL="1828800" lvl="3" indent="-317500">
              <a:lnSpc>
                <a:spcPct val="100000"/>
              </a:lnSpc>
              <a:spcBef>
                <a:spcPts val="0"/>
              </a:spcBef>
              <a:spcAft>
                <a:spcPts val="0"/>
              </a:spcAft>
              <a:buClr>
                <a:schemeClr val="dk2"/>
              </a:buClr>
              <a:buSzPts val="1400"/>
              <a:buFont typeface="Syne"/>
              <a:buChar char="●"/>
              <a:defRPr>
                <a:solidFill>
                  <a:schemeClr val="dk2"/>
                </a:solidFill>
                <a:latin typeface="Syne"/>
                <a:ea typeface="Syne"/>
                <a:cs typeface="Syne"/>
                <a:sym typeface="Syne"/>
              </a:defRPr>
            </a:lvl4pPr>
            <a:lvl5pPr marL="2286000" lvl="4" indent="-317500">
              <a:lnSpc>
                <a:spcPct val="100000"/>
              </a:lnSpc>
              <a:spcBef>
                <a:spcPts val="0"/>
              </a:spcBef>
              <a:spcAft>
                <a:spcPts val="0"/>
              </a:spcAft>
              <a:buClr>
                <a:schemeClr val="dk2"/>
              </a:buClr>
              <a:buSzPts val="1400"/>
              <a:buFont typeface="Syne"/>
              <a:buChar char="○"/>
              <a:defRPr>
                <a:solidFill>
                  <a:schemeClr val="dk2"/>
                </a:solidFill>
                <a:latin typeface="Syne"/>
                <a:ea typeface="Syne"/>
                <a:cs typeface="Syne"/>
                <a:sym typeface="Syne"/>
              </a:defRPr>
            </a:lvl5pPr>
            <a:lvl6pPr marL="2743200" lvl="5" indent="-317500">
              <a:lnSpc>
                <a:spcPct val="100000"/>
              </a:lnSpc>
              <a:spcBef>
                <a:spcPts val="0"/>
              </a:spcBef>
              <a:spcAft>
                <a:spcPts val="0"/>
              </a:spcAft>
              <a:buClr>
                <a:schemeClr val="dk2"/>
              </a:buClr>
              <a:buSzPts val="1400"/>
              <a:buFont typeface="Syne"/>
              <a:buChar char="■"/>
              <a:defRPr>
                <a:solidFill>
                  <a:schemeClr val="dk2"/>
                </a:solidFill>
                <a:latin typeface="Syne"/>
                <a:ea typeface="Syne"/>
                <a:cs typeface="Syne"/>
                <a:sym typeface="Syne"/>
              </a:defRPr>
            </a:lvl6pPr>
            <a:lvl7pPr marL="3200400" lvl="6" indent="-317500">
              <a:lnSpc>
                <a:spcPct val="100000"/>
              </a:lnSpc>
              <a:spcBef>
                <a:spcPts val="0"/>
              </a:spcBef>
              <a:spcAft>
                <a:spcPts val="0"/>
              </a:spcAft>
              <a:buClr>
                <a:schemeClr val="dk2"/>
              </a:buClr>
              <a:buSzPts val="1400"/>
              <a:buFont typeface="Syne"/>
              <a:buChar char="●"/>
              <a:defRPr>
                <a:solidFill>
                  <a:schemeClr val="dk2"/>
                </a:solidFill>
                <a:latin typeface="Syne"/>
                <a:ea typeface="Syne"/>
                <a:cs typeface="Syne"/>
                <a:sym typeface="Syne"/>
              </a:defRPr>
            </a:lvl7pPr>
            <a:lvl8pPr marL="3657600" lvl="7" indent="-317500">
              <a:lnSpc>
                <a:spcPct val="100000"/>
              </a:lnSpc>
              <a:spcBef>
                <a:spcPts val="0"/>
              </a:spcBef>
              <a:spcAft>
                <a:spcPts val="0"/>
              </a:spcAft>
              <a:buClr>
                <a:schemeClr val="dk2"/>
              </a:buClr>
              <a:buSzPts val="1400"/>
              <a:buFont typeface="Syne"/>
              <a:buChar char="○"/>
              <a:defRPr>
                <a:solidFill>
                  <a:schemeClr val="dk2"/>
                </a:solidFill>
                <a:latin typeface="Syne"/>
                <a:ea typeface="Syne"/>
                <a:cs typeface="Syne"/>
                <a:sym typeface="Syne"/>
              </a:defRPr>
            </a:lvl8pPr>
            <a:lvl9pPr marL="4114800" lvl="8" indent="-317500">
              <a:lnSpc>
                <a:spcPct val="100000"/>
              </a:lnSpc>
              <a:spcBef>
                <a:spcPts val="0"/>
              </a:spcBef>
              <a:spcAft>
                <a:spcPts val="0"/>
              </a:spcAft>
              <a:buClr>
                <a:schemeClr val="dk2"/>
              </a:buClr>
              <a:buSzPts val="1400"/>
              <a:buFont typeface="Syne"/>
              <a:buChar char="■"/>
              <a:defRPr>
                <a:solidFill>
                  <a:schemeClr val="dk2"/>
                </a:solidFill>
                <a:latin typeface="Syne"/>
                <a:ea typeface="Syne"/>
                <a:cs typeface="Syne"/>
                <a:sym typeface="Syn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8" r:id="rId3"/>
    <p:sldLayoutId id="2147483661" r:id="rId4"/>
    <p:sldLayoutId id="2147483662" r:id="rId5"/>
    <p:sldLayoutId id="2147483668" r:id="rId6"/>
    <p:sldLayoutId id="2147483670" r:id="rId7"/>
    <p:sldLayoutId id="214748367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3" name="Google Shape;213;p29"/>
          <p:cNvSpPr txBox="1">
            <a:spLocks noGrp="1"/>
          </p:cNvSpPr>
          <p:nvPr>
            <p:ph type="ctrTitle"/>
          </p:nvPr>
        </p:nvSpPr>
        <p:spPr>
          <a:xfrm>
            <a:off x="744849" y="557028"/>
            <a:ext cx="6490838" cy="1889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dirty="0"/>
              <a:t>Happiness and</a:t>
            </a:r>
            <a:br>
              <a:rPr lang="en" sz="3600" dirty="0"/>
            </a:br>
            <a:r>
              <a:rPr lang="en" sz="3600" dirty="0"/>
              <a:t>Superheroes</a:t>
            </a:r>
            <a:endParaRPr sz="3600" dirty="0"/>
          </a:p>
        </p:txBody>
      </p:sp>
      <p:grpSp>
        <p:nvGrpSpPr>
          <p:cNvPr id="215" name="Google Shape;215;p29"/>
          <p:cNvGrpSpPr/>
          <p:nvPr/>
        </p:nvGrpSpPr>
        <p:grpSpPr>
          <a:xfrm>
            <a:off x="833425" y="4330980"/>
            <a:ext cx="2341200" cy="273483"/>
            <a:chOff x="1213875" y="4465425"/>
            <a:chExt cx="2341200" cy="380525"/>
          </a:xfrm>
        </p:grpSpPr>
        <p:sp>
          <p:nvSpPr>
            <p:cNvPr id="216" name="Google Shape;216;p29"/>
            <p:cNvSpPr/>
            <p:nvPr/>
          </p:nvSpPr>
          <p:spPr>
            <a:xfrm>
              <a:off x="1213875" y="4567850"/>
              <a:ext cx="2341200" cy="278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1213875" y="4465425"/>
              <a:ext cx="2341200" cy="278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 name="Google Shape;218;p29"/>
          <p:cNvSpPr/>
          <p:nvPr/>
        </p:nvSpPr>
        <p:spPr>
          <a:xfrm>
            <a:off x="5490875" y="3632800"/>
            <a:ext cx="395100" cy="395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Subtitle 6">
            <a:extLst>
              <a:ext uri="{FF2B5EF4-FFF2-40B4-BE49-F238E27FC236}">
                <a16:creationId xmlns:a16="http://schemas.microsoft.com/office/drawing/2014/main" id="{5C8D2065-101F-4D40-9646-BAB7D7373F02}"/>
              </a:ext>
            </a:extLst>
          </p:cNvPr>
          <p:cNvSpPr>
            <a:spLocks noGrp="1"/>
          </p:cNvSpPr>
          <p:nvPr>
            <p:ph type="subTitle" idx="1"/>
          </p:nvPr>
        </p:nvSpPr>
        <p:spPr>
          <a:xfrm>
            <a:off x="585823" y="2027089"/>
            <a:ext cx="5141126" cy="662100"/>
          </a:xfrm>
        </p:spPr>
        <p:txBody>
          <a:bodyPr/>
          <a:lstStyle/>
          <a:p>
            <a:r>
              <a:rPr lang="en-US" i="1" dirty="0"/>
              <a:t>With Batman and  </a:t>
            </a:r>
            <a:r>
              <a:rPr lang="en-US" i="1" dirty="0" err="1"/>
              <a:t>Timuel</a:t>
            </a:r>
            <a:r>
              <a:rPr lang="en-US" i="1" dirty="0"/>
              <a:t> D. Black</a:t>
            </a:r>
          </a:p>
        </p:txBody>
      </p:sp>
      <p:sp>
        <p:nvSpPr>
          <p:cNvPr id="8" name="Rectangle 7">
            <a:extLst>
              <a:ext uri="{FF2B5EF4-FFF2-40B4-BE49-F238E27FC236}">
                <a16:creationId xmlns:a16="http://schemas.microsoft.com/office/drawing/2014/main" id="{C77C0776-7875-B341-93C8-1952E6A10BB9}"/>
              </a:ext>
            </a:extLst>
          </p:cNvPr>
          <p:cNvSpPr/>
          <p:nvPr/>
        </p:nvSpPr>
        <p:spPr>
          <a:xfrm>
            <a:off x="-137160" y="2674588"/>
            <a:ext cx="9619488" cy="27066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615C199-7A14-534C-98C3-FDE137FEB75A}"/>
              </a:ext>
            </a:extLst>
          </p:cNvPr>
          <p:cNvSpPr/>
          <p:nvPr/>
        </p:nvSpPr>
        <p:spPr>
          <a:xfrm>
            <a:off x="5349648" y="753725"/>
            <a:ext cx="754602" cy="727969"/>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4B94C29-9F95-3E42-AC50-82C585D9CE71}"/>
              </a:ext>
            </a:extLst>
          </p:cNvPr>
          <p:cNvSpPr/>
          <p:nvPr/>
        </p:nvSpPr>
        <p:spPr>
          <a:xfrm>
            <a:off x="7049449" y="1849206"/>
            <a:ext cx="754602" cy="727969"/>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2DF133BA-5DD1-B444-98FF-9F0186E19C0C}"/>
              </a:ext>
            </a:extLst>
          </p:cNvPr>
          <p:cNvPicPr>
            <a:picLocks noChangeAspect="1"/>
          </p:cNvPicPr>
          <p:nvPr/>
        </p:nvPicPr>
        <p:blipFill>
          <a:blip r:embed="rId3"/>
          <a:stretch>
            <a:fillRect/>
          </a:stretch>
        </p:blipFill>
        <p:spPr>
          <a:xfrm>
            <a:off x="931659" y="-1000444"/>
            <a:ext cx="8356626" cy="62674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48946-6818-9244-B35D-63297AC638FE}"/>
              </a:ext>
            </a:extLst>
          </p:cNvPr>
          <p:cNvSpPr>
            <a:spLocks noGrp="1"/>
          </p:cNvSpPr>
          <p:nvPr>
            <p:ph type="title"/>
          </p:nvPr>
        </p:nvSpPr>
        <p:spPr/>
        <p:txBody>
          <a:bodyPr/>
          <a:lstStyle/>
          <a:p>
            <a:r>
              <a:rPr lang="en-US" dirty="0"/>
              <a:t>Batman and </a:t>
            </a:r>
            <a:r>
              <a:rPr lang="en-US" dirty="0" err="1"/>
              <a:t>Timuel</a:t>
            </a:r>
            <a:r>
              <a:rPr lang="en-US" dirty="0"/>
              <a:t> D. Black: </a:t>
            </a:r>
            <a:br>
              <a:rPr lang="en-US" dirty="0"/>
            </a:br>
            <a:r>
              <a:rPr lang="en-US" dirty="0"/>
              <a:t>Who is Happier?</a:t>
            </a:r>
          </a:p>
        </p:txBody>
      </p:sp>
      <p:pic>
        <p:nvPicPr>
          <p:cNvPr id="10" name="Picture 9" descr="A person in a suit and tie&#10;&#10;Description automatically generated with low confidence">
            <a:extLst>
              <a:ext uri="{FF2B5EF4-FFF2-40B4-BE49-F238E27FC236}">
                <a16:creationId xmlns:a16="http://schemas.microsoft.com/office/drawing/2014/main" id="{3A906686-25C2-5749-8C56-278F2EB7C3D0}"/>
              </a:ext>
            </a:extLst>
          </p:cNvPr>
          <p:cNvPicPr>
            <a:picLocks noChangeAspect="1"/>
          </p:cNvPicPr>
          <p:nvPr/>
        </p:nvPicPr>
        <p:blipFill>
          <a:blip r:embed="rId3"/>
          <a:stretch>
            <a:fillRect/>
          </a:stretch>
        </p:blipFill>
        <p:spPr>
          <a:xfrm>
            <a:off x="1780311" y="1664423"/>
            <a:ext cx="2603500" cy="1981200"/>
          </a:xfrm>
          <a:prstGeom prst="rect">
            <a:avLst/>
          </a:prstGeom>
        </p:spPr>
      </p:pic>
      <p:pic>
        <p:nvPicPr>
          <p:cNvPr id="14" name="Picture 13" descr="A person wearing a garment&#10;&#10;Description automatically generated with medium confidence">
            <a:extLst>
              <a:ext uri="{FF2B5EF4-FFF2-40B4-BE49-F238E27FC236}">
                <a16:creationId xmlns:a16="http://schemas.microsoft.com/office/drawing/2014/main" id="{22411640-C0DB-CC42-9FF7-FC05A453B3CE}"/>
              </a:ext>
            </a:extLst>
          </p:cNvPr>
          <p:cNvPicPr>
            <a:picLocks noChangeAspect="1"/>
          </p:cNvPicPr>
          <p:nvPr/>
        </p:nvPicPr>
        <p:blipFill rotWithShape="1">
          <a:blip r:embed="rId4"/>
          <a:srcRect r="23969"/>
          <a:stretch/>
        </p:blipFill>
        <p:spPr>
          <a:xfrm>
            <a:off x="4921605" y="1651635"/>
            <a:ext cx="2748701" cy="2030098"/>
          </a:xfrm>
          <a:prstGeom prst="rect">
            <a:avLst/>
          </a:prstGeom>
        </p:spPr>
      </p:pic>
      <p:sp>
        <p:nvSpPr>
          <p:cNvPr id="8" name="Google Shape;351;p37">
            <a:extLst>
              <a:ext uri="{FF2B5EF4-FFF2-40B4-BE49-F238E27FC236}">
                <a16:creationId xmlns:a16="http://schemas.microsoft.com/office/drawing/2014/main" id="{382E079B-33AD-4E4B-99AE-08AEA6243868}"/>
              </a:ext>
            </a:extLst>
          </p:cNvPr>
          <p:cNvSpPr txBox="1">
            <a:spLocks/>
          </p:cNvSpPr>
          <p:nvPr/>
        </p:nvSpPr>
        <p:spPr>
          <a:xfrm>
            <a:off x="1473694" y="3264060"/>
            <a:ext cx="5889996" cy="1775827"/>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CA" dirty="0">
                <a:latin typeface="Century Gothic" panose="020B0502020202020204" pitchFamily="34" charset="0"/>
              </a:rPr>
              <a:t>Motivation, Relationships, Power</a:t>
            </a:r>
          </a:p>
        </p:txBody>
      </p:sp>
    </p:spTree>
    <p:extLst>
      <p:ext uri="{BB962C8B-B14F-4D97-AF65-F5344CB8AC3E}">
        <p14:creationId xmlns:p14="http://schemas.microsoft.com/office/powerpoint/2010/main" val="101128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F82EF-E689-FF47-A2D7-D8C7EA779B3A}"/>
              </a:ext>
            </a:extLst>
          </p:cNvPr>
          <p:cNvSpPr>
            <a:spLocks noGrp="1"/>
          </p:cNvSpPr>
          <p:nvPr>
            <p:ph type="title"/>
          </p:nvPr>
        </p:nvSpPr>
        <p:spPr>
          <a:xfrm>
            <a:off x="658368" y="545198"/>
            <a:ext cx="5747390" cy="467700"/>
          </a:xfrm>
        </p:spPr>
        <p:txBody>
          <a:bodyPr/>
          <a:lstStyle/>
          <a:p>
            <a:r>
              <a:rPr lang="en-US" sz="2300" dirty="0"/>
              <a:t>1. Call to action: motivation</a:t>
            </a:r>
          </a:p>
        </p:txBody>
      </p:sp>
      <p:sp>
        <p:nvSpPr>
          <p:cNvPr id="3" name="TextBox 2">
            <a:extLst>
              <a:ext uri="{FF2B5EF4-FFF2-40B4-BE49-F238E27FC236}">
                <a16:creationId xmlns:a16="http://schemas.microsoft.com/office/drawing/2014/main" id="{9BDBA20F-EBF4-3E45-B169-4F641D50B6F4}"/>
              </a:ext>
            </a:extLst>
          </p:cNvPr>
          <p:cNvSpPr txBox="1"/>
          <p:nvPr/>
        </p:nvSpPr>
        <p:spPr>
          <a:xfrm>
            <a:off x="658368" y="1166648"/>
            <a:ext cx="2084832" cy="738664"/>
          </a:xfrm>
          <a:prstGeom prst="rect">
            <a:avLst/>
          </a:prstGeom>
          <a:noFill/>
        </p:spPr>
        <p:txBody>
          <a:bodyPr wrap="square" rtlCol="0">
            <a:spAutoFit/>
          </a:bodyPr>
          <a:lstStyle/>
          <a:p>
            <a:r>
              <a:rPr lang="en-US" i="1" dirty="0">
                <a:latin typeface="Century Gothic" panose="020B0502020202020204" pitchFamily="34" charset="0"/>
              </a:rPr>
              <a:t>Vengeance</a:t>
            </a:r>
          </a:p>
          <a:p>
            <a:pPr marL="285750" indent="-285750">
              <a:buFont typeface="Arial" panose="020B0604020202020204" pitchFamily="34" charset="0"/>
              <a:buChar char="•"/>
            </a:pPr>
            <a:endParaRPr lang="en-US" i="1" dirty="0">
              <a:latin typeface="Century Gothic" panose="020B0502020202020204" pitchFamily="34" charset="0"/>
            </a:endParaRPr>
          </a:p>
          <a:p>
            <a:endParaRPr lang="en-US" i="1" dirty="0">
              <a:latin typeface="Century Gothic" panose="020B0502020202020204" pitchFamily="34" charset="0"/>
            </a:endParaRPr>
          </a:p>
        </p:txBody>
      </p:sp>
      <p:pic>
        <p:nvPicPr>
          <p:cNvPr id="5" name="Picture 4">
            <a:extLst>
              <a:ext uri="{FF2B5EF4-FFF2-40B4-BE49-F238E27FC236}">
                <a16:creationId xmlns:a16="http://schemas.microsoft.com/office/drawing/2014/main" id="{D903A201-7FCD-904C-AFD6-213AABF83E48}"/>
              </a:ext>
            </a:extLst>
          </p:cNvPr>
          <p:cNvPicPr>
            <a:picLocks noChangeAspect="1"/>
          </p:cNvPicPr>
          <p:nvPr/>
        </p:nvPicPr>
        <p:blipFill>
          <a:blip r:embed="rId3"/>
          <a:stretch>
            <a:fillRect/>
          </a:stretch>
        </p:blipFill>
        <p:spPr>
          <a:xfrm>
            <a:off x="741965" y="1644795"/>
            <a:ext cx="3420990" cy="1699444"/>
          </a:xfrm>
          <a:prstGeom prst="rect">
            <a:avLst/>
          </a:prstGeom>
        </p:spPr>
      </p:pic>
      <p:sp>
        <p:nvSpPr>
          <p:cNvPr id="8" name="Google Shape;351;p37">
            <a:extLst>
              <a:ext uri="{FF2B5EF4-FFF2-40B4-BE49-F238E27FC236}">
                <a16:creationId xmlns:a16="http://schemas.microsoft.com/office/drawing/2014/main" id="{897359AF-A9DC-4549-8663-FA7E4B4736A7}"/>
              </a:ext>
            </a:extLst>
          </p:cNvPr>
          <p:cNvSpPr txBox="1">
            <a:spLocks/>
          </p:cNvSpPr>
          <p:nvPr/>
        </p:nvSpPr>
        <p:spPr>
          <a:xfrm>
            <a:off x="4405967" y="1781925"/>
            <a:ext cx="4194048" cy="114211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CA" dirty="0">
              <a:latin typeface="Century Gothic" panose="020B0502020202020204" pitchFamily="34" charset="0"/>
            </a:endParaRPr>
          </a:p>
        </p:txBody>
      </p:sp>
      <p:sp>
        <p:nvSpPr>
          <p:cNvPr id="9" name="Google Shape;351;p37">
            <a:extLst>
              <a:ext uri="{FF2B5EF4-FFF2-40B4-BE49-F238E27FC236}">
                <a16:creationId xmlns:a16="http://schemas.microsoft.com/office/drawing/2014/main" id="{03D88826-853B-E344-BB65-1A9955BDBB2C}"/>
              </a:ext>
            </a:extLst>
          </p:cNvPr>
          <p:cNvSpPr txBox="1">
            <a:spLocks/>
          </p:cNvSpPr>
          <p:nvPr/>
        </p:nvSpPr>
        <p:spPr>
          <a:xfrm>
            <a:off x="4405967" y="3344239"/>
            <a:ext cx="4194048" cy="1547357"/>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CA" sz="1200" dirty="0">
                <a:latin typeface="Century Gothic" panose="020B0502020202020204" pitchFamily="34" charset="0"/>
              </a:rPr>
              <a:t>“I hope, too, that you’ll come to understand why I feel so much love for my sacred ground.”</a:t>
            </a:r>
          </a:p>
          <a:p>
            <a:pPr algn="ctr"/>
            <a:endParaRPr lang="en-CA" sz="1200" dirty="0">
              <a:latin typeface="Century Gothic" panose="020B0502020202020204" pitchFamily="34" charset="0"/>
            </a:endParaRPr>
          </a:p>
          <a:p>
            <a:pPr algn="ctr"/>
            <a:r>
              <a:rPr lang="en-CA" sz="1200" dirty="0">
                <a:latin typeface="Century Gothic" panose="020B0502020202020204" pitchFamily="34" charset="0"/>
              </a:rPr>
              <a:t>“We can, in different ways, fall in love with ideas, ideals, places, sounds, anything that inspires and uplifts us.” (p.154, Segal) </a:t>
            </a:r>
          </a:p>
        </p:txBody>
      </p:sp>
      <p:sp>
        <p:nvSpPr>
          <p:cNvPr id="10" name="TextBox 9">
            <a:extLst>
              <a:ext uri="{FF2B5EF4-FFF2-40B4-BE49-F238E27FC236}">
                <a16:creationId xmlns:a16="http://schemas.microsoft.com/office/drawing/2014/main" id="{5F256C63-82AA-D54D-84A2-46CEE1ECEF74}"/>
              </a:ext>
            </a:extLst>
          </p:cNvPr>
          <p:cNvSpPr txBox="1"/>
          <p:nvPr/>
        </p:nvSpPr>
        <p:spPr>
          <a:xfrm>
            <a:off x="4795364" y="1174958"/>
            <a:ext cx="2084832" cy="307777"/>
          </a:xfrm>
          <a:prstGeom prst="rect">
            <a:avLst/>
          </a:prstGeom>
          <a:noFill/>
        </p:spPr>
        <p:txBody>
          <a:bodyPr wrap="square" rtlCol="0">
            <a:spAutoFit/>
          </a:bodyPr>
          <a:lstStyle/>
          <a:p>
            <a:r>
              <a:rPr lang="en-US" i="1" dirty="0">
                <a:latin typeface="Century Gothic" panose="020B0502020202020204" pitchFamily="34" charset="0"/>
              </a:rPr>
              <a:t>Love</a:t>
            </a:r>
          </a:p>
        </p:txBody>
      </p:sp>
      <p:sp>
        <p:nvSpPr>
          <p:cNvPr id="12" name="Google Shape;351;p37">
            <a:extLst>
              <a:ext uri="{FF2B5EF4-FFF2-40B4-BE49-F238E27FC236}">
                <a16:creationId xmlns:a16="http://schemas.microsoft.com/office/drawing/2014/main" id="{F41752A7-1A9A-C54A-A71F-AF6BE1F1484C}"/>
              </a:ext>
            </a:extLst>
          </p:cNvPr>
          <p:cNvSpPr txBox="1">
            <a:spLocks/>
          </p:cNvSpPr>
          <p:nvPr/>
        </p:nvSpPr>
        <p:spPr>
          <a:xfrm>
            <a:off x="658368" y="3231539"/>
            <a:ext cx="3523015" cy="114211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CA" sz="1200" dirty="0">
                <a:latin typeface="Century Gothic" panose="020B0502020202020204" pitchFamily="34" charset="0"/>
              </a:rPr>
              <a:t>“I’m a dog chasing chars. I wouldn’t know what to do with one if I caught it!” </a:t>
            </a:r>
          </a:p>
          <a:p>
            <a:pPr algn="ctr"/>
            <a:r>
              <a:rPr lang="en-CA" sz="1200" dirty="0">
                <a:latin typeface="Century Gothic" panose="020B0502020202020204" pitchFamily="34" charset="0"/>
              </a:rPr>
              <a:t>(The Dark Knight 1:48)</a:t>
            </a:r>
          </a:p>
        </p:txBody>
      </p:sp>
      <p:pic>
        <p:nvPicPr>
          <p:cNvPr id="13" name="Picture 12" descr="A person wearing glasses and a hat&#10;&#10;Description automatically generated with low confidence">
            <a:extLst>
              <a:ext uri="{FF2B5EF4-FFF2-40B4-BE49-F238E27FC236}">
                <a16:creationId xmlns:a16="http://schemas.microsoft.com/office/drawing/2014/main" id="{90982545-B5C4-0F4B-8F4A-DD439D3ABB39}"/>
              </a:ext>
            </a:extLst>
          </p:cNvPr>
          <p:cNvPicPr>
            <a:picLocks noChangeAspect="1"/>
          </p:cNvPicPr>
          <p:nvPr/>
        </p:nvPicPr>
        <p:blipFill>
          <a:blip r:embed="rId4"/>
          <a:stretch>
            <a:fillRect/>
          </a:stretch>
        </p:blipFill>
        <p:spPr>
          <a:xfrm>
            <a:off x="4935986" y="1535980"/>
            <a:ext cx="2929631" cy="1853907"/>
          </a:xfrm>
          <a:prstGeom prst="rect">
            <a:avLst/>
          </a:prstGeom>
        </p:spPr>
      </p:pic>
    </p:spTree>
    <p:extLst>
      <p:ext uri="{BB962C8B-B14F-4D97-AF65-F5344CB8AC3E}">
        <p14:creationId xmlns:p14="http://schemas.microsoft.com/office/powerpoint/2010/main" val="1365929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F82EF-E689-FF47-A2D7-D8C7EA779B3A}"/>
              </a:ext>
            </a:extLst>
          </p:cNvPr>
          <p:cNvSpPr>
            <a:spLocks noGrp="1"/>
          </p:cNvSpPr>
          <p:nvPr>
            <p:ph type="title"/>
          </p:nvPr>
        </p:nvSpPr>
        <p:spPr>
          <a:xfrm>
            <a:off x="744850" y="539025"/>
            <a:ext cx="5747390" cy="467700"/>
          </a:xfrm>
        </p:spPr>
        <p:txBody>
          <a:bodyPr/>
          <a:lstStyle/>
          <a:p>
            <a:r>
              <a:rPr lang="en-US" sz="2300" dirty="0"/>
              <a:t>2. Helper, mentor: relationships</a:t>
            </a:r>
          </a:p>
        </p:txBody>
      </p:sp>
      <p:sp>
        <p:nvSpPr>
          <p:cNvPr id="4" name="Google Shape;351;p37">
            <a:extLst>
              <a:ext uri="{FF2B5EF4-FFF2-40B4-BE49-F238E27FC236}">
                <a16:creationId xmlns:a16="http://schemas.microsoft.com/office/drawing/2014/main" id="{67D7D65A-96B2-A141-AA54-A1EBF371B56A}"/>
              </a:ext>
            </a:extLst>
          </p:cNvPr>
          <p:cNvSpPr txBox="1">
            <a:spLocks/>
          </p:cNvSpPr>
          <p:nvPr/>
        </p:nvSpPr>
        <p:spPr>
          <a:xfrm>
            <a:off x="4851093" y="3619972"/>
            <a:ext cx="3282291" cy="114211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CA" sz="1200" dirty="0">
                <a:latin typeface="Century Gothic" panose="020B0502020202020204" pitchFamily="34" charset="0"/>
              </a:rPr>
              <a:t>Parallel institutions, parallel economy, parallel social spaces</a:t>
            </a:r>
          </a:p>
          <a:p>
            <a:pPr marL="285750" indent="-285750">
              <a:buFont typeface="Arial" panose="020B0604020202020204" pitchFamily="34" charset="0"/>
              <a:buChar char="•"/>
            </a:pPr>
            <a:r>
              <a:rPr lang="en-CA" sz="1200" dirty="0">
                <a:latin typeface="Century Gothic" panose="020B0502020202020204" pitchFamily="34" charset="0"/>
              </a:rPr>
              <a:t>Neighborliness </a:t>
            </a:r>
            <a:r>
              <a:rPr lang="en-US" sz="1200" dirty="0">
                <a:latin typeface="Century Gothic" panose="020B0502020202020204" pitchFamily="34" charset="0"/>
              </a:rPr>
              <a:t>“There was always a neighborhood identity and a feeling of neighborliness” (Black)</a:t>
            </a:r>
          </a:p>
          <a:p>
            <a:pPr marL="285750" indent="-285750">
              <a:buFont typeface="Arial" panose="020B0604020202020204" pitchFamily="34" charset="0"/>
              <a:buChar char="•"/>
            </a:pPr>
            <a:endParaRPr lang="en-CA" sz="1200" dirty="0">
              <a:latin typeface="Century Gothic" panose="020B0502020202020204" pitchFamily="34" charset="0"/>
            </a:endParaRPr>
          </a:p>
        </p:txBody>
      </p:sp>
      <p:pic>
        <p:nvPicPr>
          <p:cNvPr id="8" name="Picture 7" descr="A picture containing grass, outdoor&#10;&#10;Description automatically generated">
            <a:extLst>
              <a:ext uri="{FF2B5EF4-FFF2-40B4-BE49-F238E27FC236}">
                <a16:creationId xmlns:a16="http://schemas.microsoft.com/office/drawing/2014/main" id="{4570F405-0650-8E41-ABDA-6FEB53FDA560}"/>
              </a:ext>
            </a:extLst>
          </p:cNvPr>
          <p:cNvPicPr>
            <a:picLocks noChangeAspect="1"/>
          </p:cNvPicPr>
          <p:nvPr/>
        </p:nvPicPr>
        <p:blipFill rotWithShape="1">
          <a:blip r:embed="rId3"/>
          <a:srcRect l="17836" r="6085"/>
          <a:stretch/>
        </p:blipFill>
        <p:spPr>
          <a:xfrm>
            <a:off x="1168225" y="1641402"/>
            <a:ext cx="2877967" cy="1569498"/>
          </a:xfrm>
          <a:prstGeom prst="rect">
            <a:avLst/>
          </a:prstGeom>
        </p:spPr>
      </p:pic>
      <p:sp>
        <p:nvSpPr>
          <p:cNvPr id="11" name="Google Shape;351;p37">
            <a:extLst>
              <a:ext uri="{FF2B5EF4-FFF2-40B4-BE49-F238E27FC236}">
                <a16:creationId xmlns:a16="http://schemas.microsoft.com/office/drawing/2014/main" id="{390FABDE-3A51-9047-8078-3CC646717A8C}"/>
              </a:ext>
            </a:extLst>
          </p:cNvPr>
          <p:cNvSpPr txBox="1">
            <a:spLocks/>
          </p:cNvSpPr>
          <p:nvPr/>
        </p:nvSpPr>
        <p:spPr>
          <a:xfrm>
            <a:off x="966064" y="3348427"/>
            <a:ext cx="3282291" cy="114211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CA" sz="1200" dirty="0">
                <a:latin typeface="Century Gothic" panose="020B0502020202020204" pitchFamily="34" charset="0"/>
              </a:rPr>
              <a:t>Batman had individual relationships, (Alfred, Gordon, Rachel, Selina) but no community</a:t>
            </a:r>
          </a:p>
        </p:txBody>
      </p:sp>
      <p:pic>
        <p:nvPicPr>
          <p:cNvPr id="13" name="Picture 12" descr="A picture containing text, building, outdoor, street&#10;&#10;Description automatically generated">
            <a:extLst>
              <a:ext uri="{FF2B5EF4-FFF2-40B4-BE49-F238E27FC236}">
                <a16:creationId xmlns:a16="http://schemas.microsoft.com/office/drawing/2014/main" id="{7FF1A0AD-A9B1-C349-814F-C4B3F6B833C1}"/>
              </a:ext>
            </a:extLst>
          </p:cNvPr>
          <p:cNvPicPr>
            <a:picLocks noChangeAspect="1"/>
          </p:cNvPicPr>
          <p:nvPr/>
        </p:nvPicPr>
        <p:blipFill>
          <a:blip r:embed="rId4"/>
          <a:stretch>
            <a:fillRect/>
          </a:stretch>
        </p:blipFill>
        <p:spPr>
          <a:xfrm>
            <a:off x="5151058" y="1492331"/>
            <a:ext cx="2682359" cy="1867640"/>
          </a:xfrm>
          <a:prstGeom prst="rect">
            <a:avLst/>
          </a:prstGeom>
        </p:spPr>
      </p:pic>
    </p:spTree>
    <p:extLst>
      <p:ext uri="{BB962C8B-B14F-4D97-AF65-F5344CB8AC3E}">
        <p14:creationId xmlns:p14="http://schemas.microsoft.com/office/powerpoint/2010/main" val="64535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F82EF-E689-FF47-A2D7-D8C7EA779B3A}"/>
              </a:ext>
            </a:extLst>
          </p:cNvPr>
          <p:cNvSpPr>
            <a:spLocks noGrp="1"/>
          </p:cNvSpPr>
          <p:nvPr>
            <p:ph type="title"/>
          </p:nvPr>
        </p:nvSpPr>
        <p:spPr>
          <a:xfrm>
            <a:off x="744850" y="539025"/>
            <a:ext cx="5747390" cy="467700"/>
          </a:xfrm>
        </p:spPr>
        <p:txBody>
          <a:bodyPr/>
          <a:lstStyle/>
          <a:p>
            <a:r>
              <a:rPr lang="en-US" sz="2300" dirty="0"/>
              <a:t>3. Ordeal: power and approach</a:t>
            </a:r>
          </a:p>
        </p:txBody>
      </p:sp>
      <p:sp>
        <p:nvSpPr>
          <p:cNvPr id="7" name="Google Shape;351;p37">
            <a:extLst>
              <a:ext uri="{FF2B5EF4-FFF2-40B4-BE49-F238E27FC236}">
                <a16:creationId xmlns:a16="http://schemas.microsoft.com/office/drawing/2014/main" id="{8AA4775F-9E54-6A4C-BC24-AB839E943492}"/>
              </a:ext>
            </a:extLst>
          </p:cNvPr>
          <p:cNvSpPr txBox="1">
            <a:spLocks/>
          </p:cNvSpPr>
          <p:nvPr/>
        </p:nvSpPr>
        <p:spPr>
          <a:xfrm>
            <a:off x="836291" y="1429635"/>
            <a:ext cx="3939896" cy="114211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1100" dirty="0">
                <a:latin typeface="Century Gothic" panose="020B0502020202020204" pitchFamily="34" charset="0"/>
              </a:rPr>
              <a:t>“The extending of economic values, practices, and metrics to every dimension of human life” has rendered us “</a:t>
            </a:r>
            <a:r>
              <a:rPr lang="en-CA" sz="1100" b="1" dirty="0">
                <a:latin typeface="Century Gothic" panose="020B0502020202020204" pitchFamily="34" charset="0"/>
              </a:rPr>
              <a:t>individually ‘roving bits of human capital</a:t>
            </a:r>
            <a:r>
              <a:rPr lang="en-CA" sz="1100" dirty="0">
                <a:latin typeface="Century Gothic" panose="020B0502020202020204" pitchFamily="34" charset="0"/>
              </a:rPr>
              <a:t>’ where </a:t>
            </a:r>
            <a:r>
              <a:rPr lang="en-CA" sz="1100" b="1" dirty="0">
                <a:latin typeface="Century Gothic" panose="020B0502020202020204" pitchFamily="34" charset="0"/>
              </a:rPr>
              <a:t>any collective politics become almost unthinkable</a:t>
            </a:r>
            <a:r>
              <a:rPr lang="en-CA" sz="1100" dirty="0">
                <a:latin typeface="Century Gothic" panose="020B0502020202020204" pitchFamily="34" charset="0"/>
              </a:rPr>
              <a:t>” (Segal 29)</a:t>
            </a:r>
          </a:p>
          <a:p>
            <a:endParaRPr lang="en-CA" sz="1100" dirty="0">
              <a:latin typeface="Century Gothic" panose="020B0502020202020204" pitchFamily="34" charset="0"/>
            </a:endParaRPr>
          </a:p>
        </p:txBody>
      </p:sp>
      <p:pic>
        <p:nvPicPr>
          <p:cNvPr id="4" name="Picture 3" descr="A picture containing outdoor, dark, light, night&#10;&#10;Description automatically generated">
            <a:extLst>
              <a:ext uri="{FF2B5EF4-FFF2-40B4-BE49-F238E27FC236}">
                <a16:creationId xmlns:a16="http://schemas.microsoft.com/office/drawing/2014/main" id="{D5CD265E-CCDC-7C42-B490-14E688E6E5D9}"/>
              </a:ext>
            </a:extLst>
          </p:cNvPr>
          <p:cNvPicPr>
            <a:picLocks noChangeAspect="1"/>
          </p:cNvPicPr>
          <p:nvPr/>
        </p:nvPicPr>
        <p:blipFill rotWithShape="1">
          <a:blip r:embed="rId3"/>
          <a:srcRect r="6725"/>
          <a:stretch/>
        </p:blipFill>
        <p:spPr>
          <a:xfrm>
            <a:off x="836291" y="2687159"/>
            <a:ext cx="3939896" cy="2075785"/>
          </a:xfrm>
          <a:prstGeom prst="rect">
            <a:avLst/>
          </a:prstGeom>
        </p:spPr>
      </p:pic>
      <p:pic>
        <p:nvPicPr>
          <p:cNvPr id="6" name="Picture 5" descr="A person speaking into a microphone&#10;&#10;Description automatically generated with medium confidence">
            <a:extLst>
              <a:ext uri="{FF2B5EF4-FFF2-40B4-BE49-F238E27FC236}">
                <a16:creationId xmlns:a16="http://schemas.microsoft.com/office/drawing/2014/main" id="{C1C5E557-12C4-7F4F-ADC2-0A3ADE7B067D}"/>
              </a:ext>
            </a:extLst>
          </p:cNvPr>
          <p:cNvPicPr>
            <a:picLocks noChangeAspect="1"/>
          </p:cNvPicPr>
          <p:nvPr/>
        </p:nvPicPr>
        <p:blipFill>
          <a:blip r:embed="rId4"/>
          <a:stretch>
            <a:fillRect/>
          </a:stretch>
        </p:blipFill>
        <p:spPr>
          <a:xfrm>
            <a:off x="5186349" y="2687158"/>
            <a:ext cx="3690284" cy="2075785"/>
          </a:xfrm>
          <a:prstGeom prst="rect">
            <a:avLst/>
          </a:prstGeom>
        </p:spPr>
      </p:pic>
      <p:pic>
        <p:nvPicPr>
          <p:cNvPr id="9" name="Picture 8" descr="A picture containing tree, outdoor, building, place of worship&#10;&#10;Description automatically generated">
            <a:extLst>
              <a:ext uri="{FF2B5EF4-FFF2-40B4-BE49-F238E27FC236}">
                <a16:creationId xmlns:a16="http://schemas.microsoft.com/office/drawing/2014/main" id="{D1B1CC07-5188-E645-BE85-ED8DF1F1040D}"/>
              </a:ext>
            </a:extLst>
          </p:cNvPr>
          <p:cNvPicPr>
            <a:picLocks noChangeAspect="1"/>
          </p:cNvPicPr>
          <p:nvPr/>
        </p:nvPicPr>
        <p:blipFill>
          <a:blip r:embed="rId5"/>
          <a:stretch>
            <a:fillRect/>
          </a:stretch>
        </p:blipFill>
        <p:spPr>
          <a:xfrm>
            <a:off x="5186349" y="2687157"/>
            <a:ext cx="3690284" cy="2075785"/>
          </a:xfrm>
          <a:prstGeom prst="rect">
            <a:avLst/>
          </a:prstGeom>
        </p:spPr>
      </p:pic>
      <p:sp>
        <p:nvSpPr>
          <p:cNvPr id="10" name="Google Shape;351;p37">
            <a:extLst>
              <a:ext uri="{FF2B5EF4-FFF2-40B4-BE49-F238E27FC236}">
                <a16:creationId xmlns:a16="http://schemas.microsoft.com/office/drawing/2014/main" id="{3829D11D-D5FC-C548-87E6-7D329D54B1E9}"/>
              </a:ext>
            </a:extLst>
          </p:cNvPr>
          <p:cNvSpPr txBox="1">
            <a:spLocks/>
          </p:cNvSpPr>
          <p:nvPr/>
        </p:nvSpPr>
        <p:spPr>
          <a:xfrm>
            <a:off x="5123687" y="1429635"/>
            <a:ext cx="3939896" cy="114211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1100" dirty="0">
                <a:latin typeface="Century Gothic" panose="020B0502020202020204" pitchFamily="34" charset="0"/>
              </a:rPr>
              <a:t>“I hope he understands that he is the beneficiary of the hopes and dreams of all kinds of Americans carried forward by those of my generation..” (Black 81)</a:t>
            </a:r>
          </a:p>
          <a:p>
            <a:endParaRPr lang="en-CA" sz="1100" dirty="0">
              <a:latin typeface="Century Gothic" panose="020B0502020202020204" pitchFamily="34" charset="0"/>
            </a:endParaRPr>
          </a:p>
        </p:txBody>
      </p:sp>
    </p:spTree>
    <p:extLst>
      <p:ext uri="{BB962C8B-B14F-4D97-AF65-F5344CB8AC3E}">
        <p14:creationId xmlns:p14="http://schemas.microsoft.com/office/powerpoint/2010/main" val="314365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54"/>
          <p:cNvSpPr txBox="1">
            <a:spLocks noGrp="1"/>
          </p:cNvSpPr>
          <p:nvPr>
            <p:ph type="title"/>
          </p:nvPr>
        </p:nvSpPr>
        <p:spPr>
          <a:xfrm>
            <a:off x="744900" y="539025"/>
            <a:ext cx="7654200" cy="46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Takeaway</a:t>
            </a:r>
            <a:endParaRPr dirty="0"/>
          </a:p>
        </p:txBody>
      </p:sp>
      <p:sp>
        <p:nvSpPr>
          <p:cNvPr id="3" name="Text Placeholder 2">
            <a:extLst>
              <a:ext uri="{FF2B5EF4-FFF2-40B4-BE49-F238E27FC236}">
                <a16:creationId xmlns:a16="http://schemas.microsoft.com/office/drawing/2014/main" id="{3BD9C4EC-7CE8-DB40-84E5-30E29F0FBC9D}"/>
              </a:ext>
            </a:extLst>
          </p:cNvPr>
          <p:cNvSpPr>
            <a:spLocks noGrp="1"/>
          </p:cNvSpPr>
          <p:nvPr>
            <p:ph type="body" idx="1"/>
          </p:nvPr>
        </p:nvSpPr>
        <p:spPr>
          <a:xfrm>
            <a:off x="744900" y="1265250"/>
            <a:ext cx="7654200" cy="2613000"/>
          </a:xfrm>
        </p:spPr>
        <p:txBody>
          <a:bodyPr/>
          <a:lstStyle/>
          <a:p>
            <a:pPr marL="139700" indent="0" algn="ctr">
              <a:buNone/>
            </a:pPr>
            <a:r>
              <a:rPr lang="en-US" dirty="0">
                <a:latin typeface="Century Gothic" panose="020B0502020202020204" pitchFamily="34" charset="0"/>
              </a:rPr>
              <a:t>It can be liberating and strengthening to view yourself as a superhero, the main character of your life. But it comes at the risk of overlooking your own limits, forgoing personal relationships and the the power of building and relying on your community. Whether our lives resemble Batman or Tim Black’s depends on how we choose to conceive and tell our own narrative, whether it be motivation, relationships or power. </a:t>
            </a:r>
          </a:p>
        </p:txBody>
      </p:sp>
      <p:pic>
        <p:nvPicPr>
          <p:cNvPr id="4" name="Picture 3" descr="Logo&#10;&#10;Description automatically generated">
            <a:extLst>
              <a:ext uri="{FF2B5EF4-FFF2-40B4-BE49-F238E27FC236}">
                <a16:creationId xmlns:a16="http://schemas.microsoft.com/office/drawing/2014/main" id="{40C5B7F4-0EB6-7E45-8F31-0B4950D83630}"/>
              </a:ext>
            </a:extLst>
          </p:cNvPr>
          <p:cNvPicPr>
            <a:picLocks noChangeAspect="1"/>
          </p:cNvPicPr>
          <p:nvPr/>
        </p:nvPicPr>
        <p:blipFill>
          <a:blip r:embed="rId3"/>
          <a:stretch>
            <a:fillRect/>
          </a:stretch>
        </p:blipFill>
        <p:spPr>
          <a:xfrm>
            <a:off x="585823" y="-886257"/>
            <a:ext cx="8356626" cy="6267469"/>
          </a:xfrm>
          <a:prstGeom prst="rect">
            <a:avLst/>
          </a:prstGeom>
        </p:spPr>
      </p:pic>
    </p:spTree>
    <p:extLst>
      <p:ext uri="{BB962C8B-B14F-4D97-AF65-F5344CB8AC3E}">
        <p14:creationId xmlns:p14="http://schemas.microsoft.com/office/powerpoint/2010/main" val="25207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54"/>
          <p:cNvSpPr txBox="1">
            <a:spLocks noGrp="1"/>
          </p:cNvSpPr>
          <p:nvPr>
            <p:ph type="title"/>
          </p:nvPr>
        </p:nvSpPr>
        <p:spPr>
          <a:xfrm>
            <a:off x="744900" y="539025"/>
            <a:ext cx="7654200" cy="46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Citations</a:t>
            </a:r>
            <a:endParaRPr dirty="0"/>
          </a:p>
        </p:txBody>
      </p:sp>
      <p:sp>
        <p:nvSpPr>
          <p:cNvPr id="3" name="Text Placeholder 2">
            <a:extLst>
              <a:ext uri="{FF2B5EF4-FFF2-40B4-BE49-F238E27FC236}">
                <a16:creationId xmlns:a16="http://schemas.microsoft.com/office/drawing/2014/main" id="{3BD9C4EC-7CE8-DB40-84E5-30E29F0FBC9D}"/>
              </a:ext>
            </a:extLst>
          </p:cNvPr>
          <p:cNvSpPr>
            <a:spLocks noGrp="1"/>
          </p:cNvSpPr>
          <p:nvPr>
            <p:ph type="body" idx="1"/>
          </p:nvPr>
        </p:nvSpPr>
        <p:spPr>
          <a:xfrm>
            <a:off x="744900" y="1265250"/>
            <a:ext cx="7654200" cy="2613000"/>
          </a:xfrm>
        </p:spPr>
        <p:txBody>
          <a:bodyPr/>
          <a:lstStyle/>
          <a:p>
            <a:r>
              <a:rPr lang="en-US" dirty="0">
                <a:latin typeface="Century Gothic" panose="020B0502020202020204" pitchFamily="34" charset="0"/>
              </a:rPr>
              <a:t>Hannah Arendt, </a:t>
            </a:r>
            <a:r>
              <a:rPr lang="en-US" i="1" dirty="0">
                <a:latin typeface="Century Gothic" panose="020B0502020202020204" pitchFamily="34" charset="0"/>
              </a:rPr>
              <a:t>On Revolution, </a:t>
            </a:r>
            <a:r>
              <a:rPr lang="en-US" dirty="0">
                <a:latin typeface="Century Gothic" panose="020B0502020202020204" pitchFamily="34" charset="0"/>
              </a:rPr>
              <a:t>London, Penguin Books, 1990, p.255</a:t>
            </a:r>
          </a:p>
          <a:p>
            <a:r>
              <a:rPr lang="en-US" dirty="0">
                <a:latin typeface="Century Gothic" panose="020B0502020202020204" pitchFamily="34" charset="0"/>
              </a:rPr>
              <a:t>Daniel M. Haybron, </a:t>
            </a:r>
            <a:r>
              <a:rPr lang="en-US" i="1" dirty="0">
                <a:latin typeface="Century Gothic" panose="020B0502020202020204" pitchFamily="34" charset="0"/>
              </a:rPr>
              <a:t>Additional Selections on Central Affective States, p.118</a:t>
            </a:r>
          </a:p>
          <a:p>
            <a:r>
              <a:rPr lang="en-US" dirty="0">
                <a:latin typeface="Century Gothic" panose="020B0502020202020204" pitchFamily="34" charset="0"/>
              </a:rPr>
              <a:t>Lynne Segal, </a:t>
            </a:r>
            <a:r>
              <a:rPr lang="en-US" i="1" dirty="0">
                <a:latin typeface="Century Gothic" panose="020B0502020202020204" pitchFamily="34" charset="0"/>
              </a:rPr>
              <a:t>Radical Happiness, </a:t>
            </a:r>
            <a:r>
              <a:rPr lang="en-US" dirty="0">
                <a:latin typeface="Century Gothic" panose="020B0502020202020204" pitchFamily="34" charset="0"/>
              </a:rPr>
              <a:t>Verso 2018,</a:t>
            </a:r>
          </a:p>
          <a:p>
            <a:r>
              <a:rPr lang="en-US" dirty="0" err="1">
                <a:latin typeface="Century Gothic" panose="020B0502020202020204" pitchFamily="34" charset="0"/>
              </a:rPr>
              <a:t>Timuel</a:t>
            </a:r>
            <a:r>
              <a:rPr lang="en-US" dirty="0">
                <a:latin typeface="Century Gothic" panose="020B0502020202020204" pitchFamily="34" charset="0"/>
              </a:rPr>
              <a:t> D. Black, </a:t>
            </a:r>
            <a:r>
              <a:rPr lang="en-US" i="1" dirty="0">
                <a:latin typeface="Century Gothic" panose="020B0502020202020204" pitchFamily="34" charset="0"/>
              </a:rPr>
              <a:t>Sacred Ground, 2019</a:t>
            </a:r>
          </a:p>
          <a:p>
            <a:r>
              <a:rPr lang="en-US" dirty="0">
                <a:latin typeface="Century Gothic" panose="020B0502020202020204" pitchFamily="34" charset="0"/>
              </a:rPr>
              <a:t>Sara Ahmed, </a:t>
            </a:r>
            <a:r>
              <a:rPr lang="en-US" i="1" dirty="0">
                <a:latin typeface="Century Gothic" panose="020B0502020202020204" pitchFamily="34" charset="0"/>
              </a:rPr>
              <a:t>The Promise of Happiness, 2010</a:t>
            </a:r>
            <a:endParaRPr lang="en-US" dirty="0">
              <a:latin typeface="Century Gothic" panose="020B0502020202020204" pitchFamily="34" charset="0"/>
            </a:endParaRPr>
          </a:p>
          <a:p>
            <a:r>
              <a:rPr lang="en-US" dirty="0">
                <a:latin typeface="Century Gothic" panose="020B0502020202020204" pitchFamily="34" charset="0"/>
              </a:rPr>
              <a:t>‘How American History Created the American Superhero’, March 9 2016, </a:t>
            </a:r>
            <a:r>
              <a:rPr lang="en-US" dirty="0" err="1">
                <a:latin typeface="Century Gothic" panose="020B0502020202020204" pitchFamily="34" charset="0"/>
              </a:rPr>
              <a:t>humanities.org</a:t>
            </a:r>
            <a:endParaRPr lang="en-US" dirty="0">
              <a:latin typeface="Century Gothic" panose="020B0502020202020204" pitchFamily="34" charset="0"/>
            </a:endParaRPr>
          </a:p>
          <a:p>
            <a:r>
              <a:rPr lang="en-US" dirty="0">
                <a:latin typeface="Century Gothic" panose="020B0502020202020204" pitchFamily="34" charset="0"/>
              </a:rPr>
              <a:t>Paul </a:t>
            </a:r>
            <a:r>
              <a:rPr lang="en-US" dirty="0" err="1">
                <a:latin typeface="Century Gothic" panose="020B0502020202020204" pitchFamily="34" charset="0"/>
              </a:rPr>
              <a:t>Gravett</a:t>
            </a:r>
            <a:r>
              <a:rPr lang="en-US" dirty="0">
                <a:latin typeface="Century Gothic" panose="020B0502020202020204" pitchFamily="34" charset="0"/>
              </a:rPr>
              <a:t>, Superheroes &amp; Propaganda, June 22 2008, </a:t>
            </a:r>
            <a:r>
              <a:rPr lang="en-US" dirty="0" err="1">
                <a:latin typeface="Century Gothic" panose="020B0502020202020204" pitchFamily="34" charset="0"/>
              </a:rPr>
              <a:t>paulgravett.com</a:t>
            </a:r>
            <a:endParaRPr lang="en-US" dirty="0">
              <a:latin typeface="Century Gothic" panose="020B0502020202020204" pitchFamily="34" charset="0"/>
            </a:endParaRPr>
          </a:p>
          <a:p>
            <a:r>
              <a:rPr lang="en-US" dirty="0">
                <a:latin typeface="Century Gothic" panose="020B0502020202020204" pitchFamily="34" charset="0"/>
              </a:rPr>
              <a:t>William Davies, ‘The Age of Pain’, New Statesman, 15 November 2016, </a:t>
            </a:r>
            <a:r>
              <a:rPr lang="en-US" dirty="0" err="1">
                <a:latin typeface="Century Gothic" panose="020B0502020202020204" pitchFamily="34" charset="0"/>
              </a:rPr>
              <a:t>newstatesman.com</a:t>
            </a:r>
            <a:endParaRPr lang="en-US" dirty="0">
              <a:latin typeface="Century Gothic" panose="020B0502020202020204" pitchFamily="34" charset="0"/>
            </a:endParaRPr>
          </a:p>
          <a:p>
            <a:r>
              <a:rPr lang="en-US" dirty="0">
                <a:latin typeface="Century Gothic" panose="020B0502020202020204" pitchFamily="34" charset="0"/>
              </a:rPr>
              <a:t>Michael </a:t>
            </a:r>
            <a:r>
              <a:rPr lang="en-US" dirty="0" err="1">
                <a:latin typeface="Century Gothic" panose="020B0502020202020204" pitchFamily="34" charset="0"/>
              </a:rPr>
              <a:t>Eury</a:t>
            </a:r>
            <a:r>
              <a:rPr lang="en-US" dirty="0">
                <a:latin typeface="Century Gothic" panose="020B0502020202020204" pitchFamily="34" charset="0"/>
              </a:rPr>
              <a:t>, ‘superhero’, Britannica, Feb 2017, </a:t>
            </a:r>
            <a:r>
              <a:rPr lang="en-US" dirty="0" err="1">
                <a:latin typeface="Century Gothic" panose="020B0502020202020204" pitchFamily="34" charset="0"/>
              </a:rPr>
              <a:t>britannica.com</a:t>
            </a:r>
            <a:endParaRPr lang="en-US" dirty="0">
              <a:latin typeface="Century Gothic" panose="020B0502020202020204" pitchFamily="34" charset="0"/>
            </a:endParaRPr>
          </a:p>
          <a:p>
            <a:r>
              <a:rPr lang="en-US" dirty="0">
                <a:latin typeface="Century Gothic" panose="020B0502020202020204" pitchFamily="34" charset="0"/>
              </a:rPr>
              <a:t>William Davies, ‘The Political Economy of Unhappiness’, New Left Review, Oct 2011, </a:t>
            </a:r>
            <a:r>
              <a:rPr lang="en-US" dirty="0" err="1">
                <a:latin typeface="Century Gothic" panose="020B0502020202020204" pitchFamily="34" charset="0"/>
              </a:rPr>
              <a:t>newleftreview.org</a:t>
            </a:r>
            <a:endParaRPr lang="en-US" dirty="0">
              <a:latin typeface="Century Gothic" panose="020B0502020202020204" pitchFamily="34" charset="0"/>
            </a:endParaRPr>
          </a:p>
          <a:p>
            <a:endParaRPr lang="en-US" sz="1200" dirty="0">
              <a:latin typeface="Century Gothic" panose="020B0502020202020204" pitchFamily="34" charset="0"/>
            </a:endParaRPr>
          </a:p>
          <a:p>
            <a:endParaRPr lang="en-US" sz="1200" dirty="0">
              <a:latin typeface="Century Gothic" panose="020B0502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54"/>
          <p:cNvSpPr txBox="1">
            <a:spLocks noGrp="1"/>
          </p:cNvSpPr>
          <p:nvPr>
            <p:ph type="title"/>
          </p:nvPr>
        </p:nvSpPr>
        <p:spPr>
          <a:xfrm>
            <a:off x="744900" y="2104050"/>
            <a:ext cx="7654200" cy="46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Thank you! / Questions?</a:t>
            </a:r>
            <a:endParaRPr dirty="0"/>
          </a:p>
        </p:txBody>
      </p:sp>
    </p:spTree>
    <p:extLst>
      <p:ext uri="{BB962C8B-B14F-4D97-AF65-F5344CB8AC3E}">
        <p14:creationId xmlns:p14="http://schemas.microsoft.com/office/powerpoint/2010/main" val="3430037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2CC4B-9046-274B-B220-6E9D35873ACF}"/>
              </a:ext>
            </a:extLst>
          </p:cNvPr>
          <p:cNvSpPr>
            <a:spLocks noGrp="1"/>
          </p:cNvSpPr>
          <p:nvPr>
            <p:ph type="title"/>
          </p:nvPr>
        </p:nvSpPr>
        <p:spPr/>
        <p:txBody>
          <a:bodyPr/>
          <a:lstStyle/>
          <a:p>
            <a:r>
              <a:rPr lang="en-US" dirty="0"/>
              <a:t>Why Superheroes?</a:t>
            </a:r>
          </a:p>
        </p:txBody>
      </p:sp>
      <p:pic>
        <p:nvPicPr>
          <p:cNvPr id="5" name="Picture 4" descr="Graphical user interface, text, application&#10;&#10;Description automatically generated">
            <a:extLst>
              <a:ext uri="{FF2B5EF4-FFF2-40B4-BE49-F238E27FC236}">
                <a16:creationId xmlns:a16="http://schemas.microsoft.com/office/drawing/2014/main" id="{D8C9A1B9-E5AB-644C-B5A2-0C66F3CE521E}"/>
              </a:ext>
            </a:extLst>
          </p:cNvPr>
          <p:cNvPicPr>
            <a:picLocks noChangeAspect="1"/>
          </p:cNvPicPr>
          <p:nvPr/>
        </p:nvPicPr>
        <p:blipFill>
          <a:blip r:embed="rId3"/>
          <a:stretch>
            <a:fillRect/>
          </a:stretch>
        </p:blipFill>
        <p:spPr>
          <a:xfrm>
            <a:off x="1585706" y="1161759"/>
            <a:ext cx="1588511" cy="3442716"/>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CB15C0F9-8360-164E-B481-D758D82CC11A}"/>
              </a:ext>
            </a:extLst>
          </p:cNvPr>
          <p:cNvPicPr>
            <a:picLocks noChangeAspect="1"/>
          </p:cNvPicPr>
          <p:nvPr/>
        </p:nvPicPr>
        <p:blipFill>
          <a:blip r:embed="rId4"/>
          <a:stretch>
            <a:fillRect/>
          </a:stretch>
        </p:blipFill>
        <p:spPr>
          <a:xfrm>
            <a:off x="3930658" y="1117309"/>
            <a:ext cx="1588511" cy="3442716"/>
          </a:xfrm>
          <a:prstGeom prst="rect">
            <a:avLst/>
          </a:prstGeom>
        </p:spPr>
      </p:pic>
      <p:pic>
        <p:nvPicPr>
          <p:cNvPr id="4" name="Picture 3" descr="A screenshot of a video game&#10;&#10;Description automatically generated with medium confidence">
            <a:extLst>
              <a:ext uri="{FF2B5EF4-FFF2-40B4-BE49-F238E27FC236}">
                <a16:creationId xmlns:a16="http://schemas.microsoft.com/office/drawing/2014/main" id="{6BFBEAF8-A3E0-7B4B-A180-CF0A3DF84268}"/>
              </a:ext>
            </a:extLst>
          </p:cNvPr>
          <p:cNvPicPr>
            <a:picLocks noChangeAspect="1"/>
          </p:cNvPicPr>
          <p:nvPr/>
        </p:nvPicPr>
        <p:blipFill>
          <a:blip r:embed="rId5"/>
          <a:stretch>
            <a:fillRect/>
          </a:stretch>
        </p:blipFill>
        <p:spPr>
          <a:xfrm>
            <a:off x="6275611" y="1161759"/>
            <a:ext cx="1588511" cy="3442716"/>
          </a:xfrm>
          <a:prstGeom prst="rect">
            <a:avLst/>
          </a:prstGeom>
        </p:spPr>
      </p:pic>
      <p:pic>
        <p:nvPicPr>
          <p:cNvPr id="8" name="Picture 7">
            <a:extLst>
              <a:ext uri="{FF2B5EF4-FFF2-40B4-BE49-F238E27FC236}">
                <a16:creationId xmlns:a16="http://schemas.microsoft.com/office/drawing/2014/main" id="{ED7E57B0-A4A2-7A48-9BF9-69B358F3F00B}"/>
              </a:ext>
            </a:extLst>
          </p:cNvPr>
          <p:cNvPicPr>
            <a:picLocks noChangeAspect="1"/>
          </p:cNvPicPr>
          <p:nvPr/>
        </p:nvPicPr>
        <p:blipFill>
          <a:blip r:embed="rId6"/>
          <a:stretch>
            <a:fillRect/>
          </a:stretch>
        </p:blipFill>
        <p:spPr>
          <a:xfrm>
            <a:off x="-88776" y="4670610"/>
            <a:ext cx="9436962" cy="579422"/>
          </a:xfrm>
          <a:prstGeom prst="rect">
            <a:avLst/>
          </a:prstGeom>
        </p:spPr>
      </p:pic>
    </p:spTree>
    <p:extLst>
      <p:ext uri="{BB962C8B-B14F-4D97-AF65-F5344CB8AC3E}">
        <p14:creationId xmlns:p14="http://schemas.microsoft.com/office/powerpoint/2010/main" val="3078646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2CC4B-9046-274B-B220-6E9D35873ACF}"/>
              </a:ext>
            </a:extLst>
          </p:cNvPr>
          <p:cNvSpPr>
            <a:spLocks noGrp="1"/>
          </p:cNvSpPr>
          <p:nvPr>
            <p:ph type="title"/>
          </p:nvPr>
        </p:nvSpPr>
        <p:spPr/>
        <p:txBody>
          <a:bodyPr/>
          <a:lstStyle/>
          <a:p>
            <a:r>
              <a:rPr lang="en-US" dirty="0"/>
              <a:t>Why Superheroes?</a:t>
            </a:r>
          </a:p>
        </p:txBody>
      </p:sp>
      <p:pic>
        <p:nvPicPr>
          <p:cNvPr id="3" name="Picture 2">
            <a:extLst>
              <a:ext uri="{FF2B5EF4-FFF2-40B4-BE49-F238E27FC236}">
                <a16:creationId xmlns:a16="http://schemas.microsoft.com/office/drawing/2014/main" id="{7FA78127-C0E2-4D44-95A3-00493F1ADE1B}"/>
              </a:ext>
            </a:extLst>
          </p:cNvPr>
          <p:cNvPicPr>
            <a:picLocks noChangeAspect="1"/>
          </p:cNvPicPr>
          <p:nvPr/>
        </p:nvPicPr>
        <p:blipFill>
          <a:blip r:embed="rId3"/>
          <a:stretch>
            <a:fillRect/>
          </a:stretch>
        </p:blipFill>
        <p:spPr>
          <a:xfrm>
            <a:off x="1380300" y="1579626"/>
            <a:ext cx="6522615" cy="1984248"/>
          </a:xfrm>
          <a:prstGeom prst="rect">
            <a:avLst/>
          </a:prstGeom>
        </p:spPr>
      </p:pic>
      <p:pic>
        <p:nvPicPr>
          <p:cNvPr id="4" name="Picture 3">
            <a:extLst>
              <a:ext uri="{FF2B5EF4-FFF2-40B4-BE49-F238E27FC236}">
                <a16:creationId xmlns:a16="http://schemas.microsoft.com/office/drawing/2014/main" id="{44269EA1-DA6E-B64D-A9F5-6834BA04E169}"/>
              </a:ext>
            </a:extLst>
          </p:cNvPr>
          <p:cNvPicPr>
            <a:picLocks noChangeAspect="1"/>
          </p:cNvPicPr>
          <p:nvPr/>
        </p:nvPicPr>
        <p:blipFill>
          <a:blip r:embed="rId4"/>
          <a:stretch>
            <a:fillRect/>
          </a:stretch>
        </p:blipFill>
        <p:spPr>
          <a:xfrm>
            <a:off x="-88776" y="4670610"/>
            <a:ext cx="9436962" cy="579422"/>
          </a:xfrm>
          <a:prstGeom prst="rect">
            <a:avLst/>
          </a:prstGeom>
        </p:spPr>
      </p:pic>
    </p:spTree>
    <p:extLst>
      <p:ext uri="{BB962C8B-B14F-4D97-AF65-F5344CB8AC3E}">
        <p14:creationId xmlns:p14="http://schemas.microsoft.com/office/powerpoint/2010/main" val="3742816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26B2D4-E6A8-994E-A63E-D578D360EF3D}"/>
              </a:ext>
            </a:extLst>
          </p:cNvPr>
          <p:cNvSpPr/>
          <p:nvPr/>
        </p:nvSpPr>
        <p:spPr>
          <a:xfrm>
            <a:off x="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CC006DDF-8AE7-4A4A-8EDF-BD6948336ED6}"/>
              </a:ext>
            </a:extLst>
          </p:cNvPr>
          <p:cNvSpPr>
            <a:spLocks noGrp="1"/>
          </p:cNvSpPr>
          <p:nvPr>
            <p:ph type="title"/>
          </p:nvPr>
        </p:nvSpPr>
        <p:spPr>
          <a:xfrm>
            <a:off x="372450" y="1900596"/>
            <a:ext cx="3827100" cy="467700"/>
          </a:xfrm>
        </p:spPr>
        <p:txBody>
          <a:bodyPr/>
          <a:lstStyle/>
          <a:p>
            <a:r>
              <a:rPr lang="en-US" dirty="0"/>
              <a:t>Guiding </a:t>
            </a:r>
            <a:br>
              <a:rPr lang="en-US" dirty="0"/>
            </a:br>
            <a:r>
              <a:rPr lang="en-US" dirty="0"/>
              <a:t>Questions</a:t>
            </a:r>
          </a:p>
        </p:txBody>
      </p:sp>
      <p:sp>
        <p:nvSpPr>
          <p:cNvPr id="9" name="Title 1">
            <a:extLst>
              <a:ext uri="{FF2B5EF4-FFF2-40B4-BE49-F238E27FC236}">
                <a16:creationId xmlns:a16="http://schemas.microsoft.com/office/drawing/2014/main" id="{C4CB3EE1-915C-324B-90D6-7D46613D32B2}"/>
              </a:ext>
            </a:extLst>
          </p:cNvPr>
          <p:cNvSpPr txBox="1">
            <a:spLocks/>
          </p:cNvSpPr>
          <p:nvPr/>
        </p:nvSpPr>
        <p:spPr>
          <a:xfrm>
            <a:off x="4944450" y="660654"/>
            <a:ext cx="3827100" cy="382219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Trocchi"/>
              <a:buNone/>
              <a:defRPr sz="3000" b="0" i="0" u="none" strike="noStrike" cap="none">
                <a:solidFill>
                  <a:schemeClr val="dk2"/>
                </a:solidFill>
                <a:latin typeface="Trocchi"/>
                <a:ea typeface="Trocchi"/>
                <a:cs typeface="Trocchi"/>
                <a:sym typeface="Trocchi"/>
              </a:defRPr>
            </a:lvl1pPr>
            <a:lvl2pPr marR="0" lvl="1"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r>
              <a:rPr lang="en-US" sz="1800" dirty="0">
                <a:latin typeface="Century Gothic" panose="020B0502020202020204" pitchFamily="34" charset="0"/>
              </a:rPr>
              <a:t> Does considering yourself the the superhero or main character of your life facilitate/obstruct your pursuit of authentic happiness?</a:t>
            </a:r>
          </a:p>
          <a:p>
            <a:r>
              <a:rPr lang="en-US" sz="1800" dirty="0">
                <a:latin typeface="Century Gothic" panose="020B0502020202020204" pitchFamily="34" charset="0"/>
              </a:rPr>
              <a:t> </a:t>
            </a:r>
          </a:p>
          <a:p>
            <a:r>
              <a:rPr lang="en-US" sz="1800" dirty="0">
                <a:latin typeface="Century Gothic" panose="020B0502020202020204" pitchFamily="34" charset="0"/>
              </a:rPr>
              <a:t>How do superhero narratives impact the way we construct a story with our lives? </a:t>
            </a:r>
          </a:p>
          <a:p>
            <a:endParaRPr lang="en-US" sz="1800" dirty="0">
              <a:latin typeface="Century Gothic" panose="020B0502020202020204" pitchFamily="34" charset="0"/>
            </a:endParaRPr>
          </a:p>
          <a:p>
            <a:r>
              <a:rPr lang="en-US" sz="1800" dirty="0">
                <a:latin typeface="Century Gothic" panose="020B0502020202020204" pitchFamily="34" charset="0"/>
              </a:rPr>
              <a:t>What is problematic about media portrayal of superheroes? (Hint: a lot)</a:t>
            </a:r>
          </a:p>
        </p:txBody>
      </p:sp>
      <p:pic>
        <p:nvPicPr>
          <p:cNvPr id="11" name="Picture 10">
            <a:extLst>
              <a:ext uri="{FF2B5EF4-FFF2-40B4-BE49-F238E27FC236}">
                <a16:creationId xmlns:a16="http://schemas.microsoft.com/office/drawing/2014/main" id="{D77C87E2-0951-5A47-9423-EA7BD5865F17}"/>
              </a:ext>
            </a:extLst>
          </p:cNvPr>
          <p:cNvPicPr>
            <a:picLocks noChangeAspect="1"/>
          </p:cNvPicPr>
          <p:nvPr/>
        </p:nvPicPr>
        <p:blipFill>
          <a:blip r:embed="rId3"/>
          <a:stretch>
            <a:fillRect/>
          </a:stretch>
        </p:blipFill>
        <p:spPr>
          <a:xfrm>
            <a:off x="4572000" y="4631436"/>
            <a:ext cx="6146800" cy="558800"/>
          </a:xfrm>
          <a:prstGeom prst="rect">
            <a:avLst/>
          </a:prstGeom>
        </p:spPr>
      </p:pic>
    </p:spTree>
    <p:extLst>
      <p:ext uri="{BB962C8B-B14F-4D97-AF65-F5344CB8AC3E}">
        <p14:creationId xmlns:p14="http://schemas.microsoft.com/office/powerpoint/2010/main" val="3435787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26B2D4-E6A8-994E-A63E-D578D360EF3D}"/>
              </a:ext>
            </a:extLst>
          </p:cNvPr>
          <p:cNvSpPr/>
          <p:nvPr/>
        </p:nvSpPr>
        <p:spPr>
          <a:xfrm>
            <a:off x="-156117" y="-167268"/>
            <a:ext cx="4728117" cy="5357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CC006DDF-8AE7-4A4A-8EDF-BD6948336ED6}"/>
              </a:ext>
            </a:extLst>
          </p:cNvPr>
          <p:cNvSpPr>
            <a:spLocks noGrp="1"/>
          </p:cNvSpPr>
          <p:nvPr>
            <p:ph type="title"/>
          </p:nvPr>
        </p:nvSpPr>
        <p:spPr>
          <a:xfrm>
            <a:off x="372450" y="1900596"/>
            <a:ext cx="3827100" cy="467700"/>
          </a:xfrm>
        </p:spPr>
        <p:txBody>
          <a:bodyPr/>
          <a:lstStyle/>
          <a:p>
            <a:r>
              <a:rPr lang="en-US" dirty="0"/>
              <a:t>Table </a:t>
            </a:r>
            <a:br>
              <a:rPr lang="en-US" dirty="0"/>
            </a:br>
            <a:r>
              <a:rPr lang="en-US" dirty="0"/>
              <a:t>of Contents</a:t>
            </a:r>
          </a:p>
        </p:txBody>
      </p:sp>
      <p:sp>
        <p:nvSpPr>
          <p:cNvPr id="9" name="Title 1">
            <a:extLst>
              <a:ext uri="{FF2B5EF4-FFF2-40B4-BE49-F238E27FC236}">
                <a16:creationId xmlns:a16="http://schemas.microsoft.com/office/drawing/2014/main" id="{C4CB3EE1-915C-324B-90D6-7D46613D32B2}"/>
              </a:ext>
            </a:extLst>
          </p:cNvPr>
          <p:cNvSpPr txBox="1">
            <a:spLocks/>
          </p:cNvSpPr>
          <p:nvPr/>
        </p:nvSpPr>
        <p:spPr>
          <a:xfrm>
            <a:off x="4944450" y="660654"/>
            <a:ext cx="3827100" cy="382219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Trocchi"/>
              <a:buNone/>
              <a:defRPr sz="3000" b="0" i="0" u="none" strike="noStrike" cap="none">
                <a:solidFill>
                  <a:schemeClr val="dk2"/>
                </a:solidFill>
                <a:latin typeface="Trocchi"/>
                <a:ea typeface="Trocchi"/>
                <a:cs typeface="Trocchi"/>
                <a:sym typeface="Trocchi"/>
              </a:defRPr>
            </a:lvl1pPr>
            <a:lvl2pPr marR="0" lvl="1"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342900" indent="-342900" algn="l">
              <a:buAutoNum type="arabicPeriod"/>
            </a:pPr>
            <a:r>
              <a:rPr lang="en-US" sz="1800" b="1" dirty="0">
                <a:latin typeface="Century Gothic" panose="020B0502020202020204" pitchFamily="34" charset="0"/>
              </a:rPr>
              <a:t>History of superheroes</a:t>
            </a:r>
          </a:p>
          <a:p>
            <a:pPr marL="342900" indent="-342900" algn="l">
              <a:buAutoNum type="arabicPeriod"/>
            </a:pPr>
            <a:endParaRPr lang="en-US" sz="1800" b="1" dirty="0">
              <a:latin typeface="Century Gothic" panose="020B0502020202020204" pitchFamily="34" charset="0"/>
            </a:endParaRPr>
          </a:p>
          <a:p>
            <a:pPr marL="342900" indent="-342900" algn="l">
              <a:buAutoNum type="arabicPeriod"/>
            </a:pPr>
            <a:r>
              <a:rPr lang="en-US" sz="1800" b="1" dirty="0">
                <a:latin typeface="Century Gothic" panose="020B0502020202020204" pitchFamily="34" charset="0"/>
              </a:rPr>
              <a:t>Golden Age &amp; political depression</a:t>
            </a:r>
          </a:p>
          <a:p>
            <a:pPr marL="342900" indent="-342900" algn="l">
              <a:buAutoNum type="arabicPeriod"/>
            </a:pPr>
            <a:endParaRPr lang="en-US" sz="1800" b="1" dirty="0">
              <a:latin typeface="Century Gothic" panose="020B0502020202020204" pitchFamily="34" charset="0"/>
            </a:endParaRPr>
          </a:p>
          <a:p>
            <a:pPr marL="342900" indent="-342900" algn="l">
              <a:buAutoNum type="arabicPeriod"/>
            </a:pPr>
            <a:r>
              <a:rPr lang="en-US" sz="1800" b="1" dirty="0">
                <a:latin typeface="Century Gothic" panose="020B0502020202020204" pitchFamily="34" charset="0"/>
              </a:rPr>
              <a:t>Silver Age &amp; Psychological Depression</a:t>
            </a:r>
          </a:p>
          <a:p>
            <a:pPr marL="342900" indent="-342900" algn="l">
              <a:buAutoNum type="arabicPeriod"/>
            </a:pPr>
            <a:endParaRPr lang="en-US" sz="1800" b="1" dirty="0">
              <a:latin typeface="Century Gothic" panose="020B0502020202020204" pitchFamily="34" charset="0"/>
            </a:endParaRPr>
          </a:p>
          <a:p>
            <a:pPr marL="342900" indent="-342900" algn="l">
              <a:buAutoNum type="arabicPeriod"/>
            </a:pPr>
            <a:r>
              <a:rPr lang="en-US" sz="1800" b="1" dirty="0">
                <a:latin typeface="Century Gothic" panose="020B0502020202020204" pitchFamily="34" charset="0"/>
              </a:rPr>
              <a:t>Tim Black </a:t>
            </a:r>
            <a:r>
              <a:rPr lang="en-US" sz="1800" b="1" dirty="0" err="1">
                <a:latin typeface="Century Gothic" panose="020B0502020202020204" pitchFamily="34" charset="0"/>
              </a:rPr>
              <a:t>v.s</a:t>
            </a:r>
            <a:r>
              <a:rPr lang="en-US" sz="1800" b="1" dirty="0">
                <a:latin typeface="Century Gothic" panose="020B0502020202020204" pitchFamily="34" charset="0"/>
              </a:rPr>
              <a:t> Batman</a:t>
            </a:r>
          </a:p>
        </p:txBody>
      </p:sp>
      <p:pic>
        <p:nvPicPr>
          <p:cNvPr id="11" name="Picture 10">
            <a:extLst>
              <a:ext uri="{FF2B5EF4-FFF2-40B4-BE49-F238E27FC236}">
                <a16:creationId xmlns:a16="http://schemas.microsoft.com/office/drawing/2014/main" id="{D77C87E2-0951-5A47-9423-EA7BD5865F17}"/>
              </a:ext>
            </a:extLst>
          </p:cNvPr>
          <p:cNvPicPr>
            <a:picLocks noChangeAspect="1"/>
          </p:cNvPicPr>
          <p:nvPr/>
        </p:nvPicPr>
        <p:blipFill>
          <a:blip r:embed="rId3"/>
          <a:stretch>
            <a:fillRect/>
          </a:stretch>
        </p:blipFill>
        <p:spPr>
          <a:xfrm>
            <a:off x="4572000" y="4631436"/>
            <a:ext cx="6146800" cy="558800"/>
          </a:xfrm>
          <a:prstGeom prst="rect">
            <a:avLst/>
          </a:prstGeom>
        </p:spPr>
      </p:pic>
    </p:spTree>
    <p:extLst>
      <p:ext uri="{BB962C8B-B14F-4D97-AF65-F5344CB8AC3E}">
        <p14:creationId xmlns:p14="http://schemas.microsoft.com/office/powerpoint/2010/main" val="3929836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F82EF-E689-FF47-A2D7-D8C7EA779B3A}"/>
              </a:ext>
            </a:extLst>
          </p:cNvPr>
          <p:cNvSpPr>
            <a:spLocks noGrp="1"/>
          </p:cNvSpPr>
          <p:nvPr>
            <p:ph type="title"/>
          </p:nvPr>
        </p:nvSpPr>
        <p:spPr>
          <a:xfrm>
            <a:off x="744850" y="539025"/>
            <a:ext cx="5747390" cy="467700"/>
          </a:xfrm>
        </p:spPr>
        <p:txBody>
          <a:bodyPr/>
          <a:lstStyle/>
          <a:p>
            <a:r>
              <a:rPr lang="en-US" sz="2300" dirty="0"/>
              <a:t>A Brief History of Superheroes</a:t>
            </a:r>
          </a:p>
        </p:txBody>
      </p:sp>
      <p:pic>
        <p:nvPicPr>
          <p:cNvPr id="4" name="Picture 3" descr="A picture containing text, book, sign&#10;&#10;Description automatically generated">
            <a:extLst>
              <a:ext uri="{FF2B5EF4-FFF2-40B4-BE49-F238E27FC236}">
                <a16:creationId xmlns:a16="http://schemas.microsoft.com/office/drawing/2014/main" id="{F3671254-BE64-DF43-98C6-951AA783D184}"/>
              </a:ext>
            </a:extLst>
          </p:cNvPr>
          <p:cNvPicPr>
            <a:picLocks noChangeAspect="1"/>
          </p:cNvPicPr>
          <p:nvPr/>
        </p:nvPicPr>
        <p:blipFill>
          <a:blip r:embed="rId3"/>
          <a:stretch>
            <a:fillRect/>
          </a:stretch>
        </p:blipFill>
        <p:spPr>
          <a:xfrm>
            <a:off x="6368943" y="1227689"/>
            <a:ext cx="2423414" cy="3344311"/>
          </a:xfrm>
          <a:prstGeom prst="rect">
            <a:avLst/>
          </a:prstGeom>
        </p:spPr>
      </p:pic>
      <p:pic>
        <p:nvPicPr>
          <p:cNvPr id="6" name="Picture 5" descr="A picture containing text, book&#10;&#10;Description automatically generated">
            <a:extLst>
              <a:ext uri="{FF2B5EF4-FFF2-40B4-BE49-F238E27FC236}">
                <a16:creationId xmlns:a16="http://schemas.microsoft.com/office/drawing/2014/main" id="{7614BA5E-D4D1-D341-BB7C-4E4B6791FB29}"/>
              </a:ext>
            </a:extLst>
          </p:cNvPr>
          <p:cNvPicPr>
            <a:picLocks noChangeAspect="1"/>
          </p:cNvPicPr>
          <p:nvPr/>
        </p:nvPicPr>
        <p:blipFill>
          <a:blip r:embed="rId4"/>
          <a:stretch>
            <a:fillRect/>
          </a:stretch>
        </p:blipFill>
        <p:spPr>
          <a:xfrm>
            <a:off x="3758057" y="1326886"/>
            <a:ext cx="2203973" cy="3245114"/>
          </a:xfrm>
          <a:prstGeom prst="rect">
            <a:avLst/>
          </a:prstGeom>
        </p:spPr>
      </p:pic>
      <p:sp>
        <p:nvSpPr>
          <p:cNvPr id="8" name="TextBox 7">
            <a:extLst>
              <a:ext uri="{FF2B5EF4-FFF2-40B4-BE49-F238E27FC236}">
                <a16:creationId xmlns:a16="http://schemas.microsoft.com/office/drawing/2014/main" id="{5C917B75-850D-C545-8FA1-92FD2711EC1F}"/>
              </a:ext>
            </a:extLst>
          </p:cNvPr>
          <p:cNvSpPr txBox="1"/>
          <p:nvPr/>
        </p:nvSpPr>
        <p:spPr>
          <a:xfrm>
            <a:off x="744850" y="1235446"/>
            <a:ext cx="2921767" cy="3093154"/>
          </a:xfrm>
          <a:prstGeom prst="rect">
            <a:avLst/>
          </a:prstGeom>
          <a:noFill/>
        </p:spPr>
        <p:txBody>
          <a:bodyPr wrap="square" rtlCol="0">
            <a:spAutoFit/>
          </a:bodyPr>
          <a:lstStyle/>
          <a:p>
            <a:pPr lvl="2"/>
            <a:r>
              <a:rPr lang="en-US" sz="1300" b="1" dirty="0">
                <a:latin typeface="Century Gothic" panose="020B0502020202020204" pitchFamily="34" charset="0"/>
              </a:rPr>
              <a:t>Golden Age (1938-54)</a:t>
            </a:r>
          </a:p>
          <a:p>
            <a:pPr marL="285750" lvl="2" indent="-285750">
              <a:buFont typeface="Arial" panose="020B0604020202020204" pitchFamily="34" charset="0"/>
              <a:buChar char="•"/>
            </a:pPr>
            <a:r>
              <a:rPr lang="en-US" sz="1300" dirty="0">
                <a:latin typeface="Century Gothic" panose="020B0502020202020204" pitchFamily="34" charset="0"/>
              </a:rPr>
              <a:t>  Superman (June 1938)</a:t>
            </a:r>
          </a:p>
          <a:p>
            <a:pPr marL="285750" lvl="2" indent="-285750">
              <a:buFont typeface="Arial" panose="020B0604020202020204" pitchFamily="34" charset="0"/>
              <a:buChar char="•"/>
            </a:pPr>
            <a:r>
              <a:rPr lang="en-US" sz="1300" dirty="0">
                <a:latin typeface="Century Gothic" panose="020B0502020202020204" pitchFamily="34" charset="0"/>
              </a:rPr>
              <a:t>  Crimson Avenger (Oct. 1938)</a:t>
            </a:r>
          </a:p>
          <a:p>
            <a:pPr marL="285750" lvl="2" indent="-285750">
              <a:buFont typeface="Arial" panose="020B0604020202020204" pitchFamily="34" charset="0"/>
              <a:buChar char="•"/>
            </a:pPr>
            <a:r>
              <a:rPr lang="en-US" sz="1300" dirty="0">
                <a:latin typeface="Century Gothic" panose="020B0502020202020204" pitchFamily="34" charset="0"/>
              </a:rPr>
              <a:t>  Sandman (April 1939)</a:t>
            </a:r>
          </a:p>
          <a:p>
            <a:pPr marL="285750" lvl="2" indent="-285750">
              <a:buFont typeface="Arial" panose="020B0604020202020204" pitchFamily="34" charset="0"/>
              <a:buChar char="•"/>
            </a:pPr>
            <a:r>
              <a:rPr lang="en-US" sz="1300" dirty="0">
                <a:latin typeface="Century Gothic" panose="020B0502020202020204" pitchFamily="34" charset="0"/>
              </a:rPr>
              <a:t>  Batman (May 1939)</a:t>
            </a:r>
          </a:p>
          <a:p>
            <a:pPr lvl="2"/>
            <a:r>
              <a:rPr lang="en-US" sz="1300" dirty="0">
                <a:latin typeface="Century Gothic" panose="020B0502020202020204" pitchFamily="34" charset="0"/>
              </a:rPr>
              <a:t>  </a:t>
            </a:r>
          </a:p>
          <a:p>
            <a:pPr lvl="6"/>
            <a:r>
              <a:rPr lang="en-US" sz="1300" b="1" dirty="0">
                <a:latin typeface="Century Gothic" panose="020B0502020202020204" pitchFamily="34" charset="0"/>
              </a:rPr>
              <a:t>Silver Age (1956-69)</a:t>
            </a:r>
          </a:p>
          <a:p>
            <a:pPr marL="285750" lvl="6" indent="-285750">
              <a:buFont typeface="Arial" panose="020B0604020202020204" pitchFamily="34" charset="0"/>
              <a:buChar char="•"/>
            </a:pPr>
            <a:r>
              <a:rPr lang="en-US" sz="1300" dirty="0">
                <a:latin typeface="Century Gothic" panose="020B0502020202020204" pitchFamily="34" charset="0"/>
              </a:rPr>
              <a:t>Many superheroes were almost cancelled</a:t>
            </a:r>
          </a:p>
          <a:p>
            <a:pPr marL="285750" lvl="6" indent="-285750">
              <a:buFont typeface="Arial" panose="020B0604020202020204" pitchFamily="34" charset="0"/>
              <a:buChar char="•"/>
            </a:pPr>
            <a:r>
              <a:rPr lang="en-US" sz="1300" dirty="0">
                <a:latin typeface="Century Gothic" panose="020B0502020202020204" pitchFamily="34" charset="0"/>
              </a:rPr>
              <a:t>1960s: Marvels’ ‘flawed superheroes’ brought them back </a:t>
            </a:r>
            <a:r>
              <a:rPr lang="en-US" sz="1300" dirty="0" err="1">
                <a:latin typeface="Century Gothic" panose="020B0502020202020204" pitchFamily="34" charset="0"/>
              </a:rPr>
              <a:t>e.g</a:t>
            </a:r>
            <a:r>
              <a:rPr lang="en-US" sz="1300" dirty="0">
                <a:latin typeface="Century Gothic" panose="020B0502020202020204" pitchFamily="34" charset="0"/>
              </a:rPr>
              <a:t> </a:t>
            </a:r>
            <a:r>
              <a:rPr lang="en-US" sz="1300" i="1" dirty="0">
                <a:latin typeface="Century Gothic" panose="020B0502020202020204" pitchFamily="34" charset="0"/>
              </a:rPr>
              <a:t>Amazing Spiderman </a:t>
            </a:r>
            <a:r>
              <a:rPr lang="en-US" sz="1300" dirty="0">
                <a:latin typeface="Century Gothic" panose="020B0502020202020204" pitchFamily="34" charset="0"/>
              </a:rPr>
              <a:t>is basically an angsty teen</a:t>
            </a:r>
          </a:p>
          <a:p>
            <a:pPr lvl="6"/>
            <a:r>
              <a:rPr lang="en-US" sz="1300" dirty="0">
                <a:latin typeface="Century Gothic" panose="020B0502020202020204" pitchFamily="34" charset="0"/>
              </a:rPr>
              <a:t> </a:t>
            </a:r>
          </a:p>
          <a:p>
            <a:pPr lvl="2"/>
            <a:r>
              <a:rPr lang="en-US" sz="1300" b="1" dirty="0">
                <a:latin typeface="Century Gothic" panose="020B0502020202020204" pitchFamily="34" charset="0"/>
              </a:rPr>
              <a:t>Bronze &amp; Modern Age (1970-80)</a:t>
            </a:r>
          </a:p>
        </p:txBody>
      </p:sp>
    </p:spTree>
    <p:extLst>
      <p:ext uri="{BB962C8B-B14F-4D97-AF65-F5344CB8AC3E}">
        <p14:creationId xmlns:p14="http://schemas.microsoft.com/office/powerpoint/2010/main" val="3610247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in superhero clothing&#10;&#10;Description automatically generated with low confidence">
            <a:extLst>
              <a:ext uri="{FF2B5EF4-FFF2-40B4-BE49-F238E27FC236}">
                <a16:creationId xmlns:a16="http://schemas.microsoft.com/office/drawing/2014/main" id="{C3CD7E16-787A-5C45-91DD-588623556FAF}"/>
              </a:ext>
            </a:extLst>
          </p:cNvPr>
          <p:cNvPicPr>
            <a:picLocks noChangeAspect="1"/>
          </p:cNvPicPr>
          <p:nvPr/>
        </p:nvPicPr>
        <p:blipFill>
          <a:blip r:embed="rId2"/>
          <a:stretch>
            <a:fillRect/>
          </a:stretch>
        </p:blipFill>
        <p:spPr>
          <a:xfrm>
            <a:off x="1406144" y="894080"/>
            <a:ext cx="6331712" cy="3165856"/>
          </a:xfrm>
          <a:prstGeom prst="rect">
            <a:avLst/>
          </a:prstGeom>
        </p:spPr>
      </p:pic>
      <p:sp>
        <p:nvSpPr>
          <p:cNvPr id="6" name="TextBox 5">
            <a:extLst>
              <a:ext uri="{FF2B5EF4-FFF2-40B4-BE49-F238E27FC236}">
                <a16:creationId xmlns:a16="http://schemas.microsoft.com/office/drawing/2014/main" id="{24670E11-C2C5-024E-ADFC-FF81138202C5}"/>
              </a:ext>
            </a:extLst>
          </p:cNvPr>
          <p:cNvSpPr txBox="1"/>
          <p:nvPr/>
        </p:nvSpPr>
        <p:spPr>
          <a:xfrm>
            <a:off x="1406144" y="4123944"/>
            <a:ext cx="5707888" cy="523220"/>
          </a:xfrm>
          <a:prstGeom prst="rect">
            <a:avLst/>
          </a:prstGeom>
          <a:noFill/>
        </p:spPr>
        <p:txBody>
          <a:bodyPr wrap="square" rtlCol="0">
            <a:spAutoFit/>
          </a:bodyPr>
          <a:lstStyle/>
          <a:p>
            <a:r>
              <a:rPr lang="en-CA" i="1" dirty="0">
                <a:latin typeface="Century Gothic" panose="020B0502020202020204" pitchFamily="34" charset="0"/>
              </a:rPr>
              <a:t>Superman grabbing Adolf Hitler and Prime Minister of Japan, General Hideki </a:t>
            </a:r>
            <a:r>
              <a:rPr lang="en-CA" i="1" dirty="0" err="1">
                <a:latin typeface="Century Gothic" panose="020B0502020202020204" pitchFamily="34" charset="0"/>
              </a:rPr>
              <a:t>Tojo</a:t>
            </a:r>
            <a:r>
              <a:rPr lang="en-CA" i="1" dirty="0">
                <a:latin typeface="Century Gothic" panose="020B0502020202020204" pitchFamily="34" charset="0"/>
              </a:rPr>
              <a:t> by their collars, cover of issue #17</a:t>
            </a:r>
            <a:endParaRPr lang="en-US" i="1" dirty="0">
              <a:latin typeface="Century Gothic" panose="020B0502020202020204" pitchFamily="34" charset="0"/>
            </a:endParaRPr>
          </a:p>
        </p:txBody>
      </p:sp>
    </p:spTree>
    <p:extLst>
      <p:ext uri="{BB962C8B-B14F-4D97-AF65-F5344CB8AC3E}">
        <p14:creationId xmlns:p14="http://schemas.microsoft.com/office/powerpoint/2010/main" val="4283768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F82EF-E689-FF47-A2D7-D8C7EA779B3A}"/>
              </a:ext>
            </a:extLst>
          </p:cNvPr>
          <p:cNvSpPr>
            <a:spLocks noGrp="1"/>
          </p:cNvSpPr>
          <p:nvPr>
            <p:ph type="title"/>
          </p:nvPr>
        </p:nvSpPr>
        <p:spPr>
          <a:xfrm>
            <a:off x="744850" y="539025"/>
            <a:ext cx="5747390" cy="467700"/>
          </a:xfrm>
        </p:spPr>
        <p:txBody>
          <a:bodyPr/>
          <a:lstStyle/>
          <a:p>
            <a:r>
              <a:rPr lang="en-US" sz="2000" dirty="0"/>
              <a:t>1. Golden Age: </a:t>
            </a:r>
            <a:br>
              <a:rPr lang="en-US" sz="2000" dirty="0"/>
            </a:br>
            <a:r>
              <a:rPr lang="en-US" sz="2000" dirty="0"/>
              <a:t>Superheroes &amp; Depression</a:t>
            </a:r>
            <a:br>
              <a:rPr lang="en-US" sz="2000" dirty="0"/>
            </a:br>
            <a:r>
              <a:rPr lang="en-US" sz="2000" dirty="0"/>
              <a:t>(Environment)</a:t>
            </a:r>
          </a:p>
        </p:txBody>
      </p:sp>
      <p:pic>
        <p:nvPicPr>
          <p:cNvPr id="4" name="Picture 3" descr="A person holding a sign&#10;&#10;Description automatically generated with low confidence">
            <a:extLst>
              <a:ext uri="{FF2B5EF4-FFF2-40B4-BE49-F238E27FC236}">
                <a16:creationId xmlns:a16="http://schemas.microsoft.com/office/drawing/2014/main" id="{C5EE27B0-7212-884C-B52E-AEDDB2F855FD}"/>
              </a:ext>
            </a:extLst>
          </p:cNvPr>
          <p:cNvPicPr>
            <a:picLocks noChangeAspect="1"/>
          </p:cNvPicPr>
          <p:nvPr/>
        </p:nvPicPr>
        <p:blipFill>
          <a:blip r:embed="rId3"/>
          <a:stretch>
            <a:fillRect/>
          </a:stretch>
        </p:blipFill>
        <p:spPr>
          <a:xfrm>
            <a:off x="5440680" y="0"/>
            <a:ext cx="3904488" cy="5192971"/>
          </a:xfrm>
          <a:prstGeom prst="rect">
            <a:avLst/>
          </a:prstGeom>
        </p:spPr>
      </p:pic>
      <p:sp>
        <p:nvSpPr>
          <p:cNvPr id="5" name="TextBox 4">
            <a:extLst>
              <a:ext uri="{FF2B5EF4-FFF2-40B4-BE49-F238E27FC236}">
                <a16:creationId xmlns:a16="http://schemas.microsoft.com/office/drawing/2014/main" id="{241E05F0-728E-D246-A244-EB7F1E818982}"/>
              </a:ext>
            </a:extLst>
          </p:cNvPr>
          <p:cNvSpPr txBox="1"/>
          <p:nvPr/>
        </p:nvSpPr>
        <p:spPr>
          <a:xfrm>
            <a:off x="5623560" y="4700016"/>
            <a:ext cx="2560320" cy="307777"/>
          </a:xfrm>
          <a:prstGeom prst="rect">
            <a:avLst/>
          </a:prstGeom>
          <a:solidFill>
            <a:schemeClr val="accent1"/>
          </a:solidFill>
        </p:spPr>
        <p:txBody>
          <a:bodyPr wrap="square" rtlCol="0">
            <a:spAutoFit/>
          </a:bodyPr>
          <a:lstStyle/>
          <a:p>
            <a:r>
              <a:rPr lang="en-CA" dirty="0"/>
              <a:t>Feel Tank Chicago, 2003</a:t>
            </a:r>
            <a:endParaRPr lang="en-US" dirty="0"/>
          </a:p>
        </p:txBody>
      </p:sp>
      <p:sp>
        <p:nvSpPr>
          <p:cNvPr id="8" name="Google Shape;351;p37">
            <a:extLst>
              <a:ext uri="{FF2B5EF4-FFF2-40B4-BE49-F238E27FC236}">
                <a16:creationId xmlns:a16="http://schemas.microsoft.com/office/drawing/2014/main" id="{3D37FD1F-4FD7-1743-B813-029CF2F7778B}"/>
              </a:ext>
            </a:extLst>
          </p:cNvPr>
          <p:cNvSpPr txBox="1">
            <a:spLocks/>
          </p:cNvSpPr>
          <p:nvPr/>
        </p:nvSpPr>
        <p:spPr>
          <a:xfrm>
            <a:off x="609820" y="1313895"/>
            <a:ext cx="4595246" cy="329057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CA" sz="1300" dirty="0">
                <a:latin typeface="Century Gothic" panose="020B0502020202020204" pitchFamily="34" charset="0"/>
              </a:rPr>
              <a:t>Superheroes rose to popularity during a time of </a:t>
            </a:r>
            <a:r>
              <a:rPr lang="en-CA" sz="1300" b="1" dirty="0">
                <a:latin typeface="Century Gothic" panose="020B0502020202020204" pitchFamily="34" charset="0"/>
              </a:rPr>
              <a:t>depression and deprivation</a:t>
            </a:r>
            <a:r>
              <a:rPr lang="en-CA" sz="1300" dirty="0">
                <a:latin typeface="Century Gothic" panose="020B0502020202020204" pitchFamily="34" charset="0"/>
              </a:rPr>
              <a:t>.</a:t>
            </a:r>
          </a:p>
          <a:p>
            <a:pPr marL="285750" indent="-285750">
              <a:buFont typeface="Arial" panose="020B0604020202020204" pitchFamily="34" charset="0"/>
              <a:buChar char="•"/>
            </a:pPr>
            <a:endParaRPr lang="en-CA" sz="1300" dirty="0">
              <a:latin typeface="Century Gothic" panose="020B0502020202020204" pitchFamily="34" charset="0"/>
            </a:endParaRPr>
          </a:p>
          <a:p>
            <a:pPr marL="285750" indent="-285750">
              <a:buFont typeface="Arial" panose="020B0604020202020204" pitchFamily="34" charset="0"/>
              <a:buChar char="•"/>
            </a:pPr>
            <a:r>
              <a:rPr lang="en-CA" sz="1300" dirty="0">
                <a:latin typeface="Century Gothic" panose="020B0502020202020204" pitchFamily="34" charset="0"/>
              </a:rPr>
              <a:t>“Misery might also have a </a:t>
            </a:r>
            <a:r>
              <a:rPr lang="en-CA" sz="1300" b="1" dirty="0">
                <a:latin typeface="Century Gothic" panose="020B0502020202020204" pitchFamily="34" charset="0"/>
              </a:rPr>
              <a:t>public dimension, and hence a political one</a:t>
            </a:r>
            <a:r>
              <a:rPr lang="en-CA" sz="1300" dirty="0">
                <a:latin typeface="Century Gothic" panose="020B0502020202020204" pitchFamily="34" charset="0"/>
              </a:rPr>
              <a:t> (Segal, </a:t>
            </a:r>
            <a:r>
              <a:rPr lang="en-CA" sz="1300" i="1" dirty="0">
                <a:latin typeface="Century Gothic" panose="020B0502020202020204" pitchFamily="34" charset="0"/>
              </a:rPr>
              <a:t>Radical Happiness</a:t>
            </a:r>
            <a:r>
              <a:rPr lang="en-CA" sz="1300" dirty="0">
                <a:latin typeface="Century Gothic" panose="020B0502020202020204" pitchFamily="34" charset="0"/>
              </a:rPr>
              <a:t>)”</a:t>
            </a:r>
          </a:p>
          <a:p>
            <a:pPr marL="285750" indent="-285750">
              <a:buFont typeface="Arial" panose="020B0604020202020204" pitchFamily="34" charset="0"/>
              <a:buChar char="•"/>
            </a:pPr>
            <a:endParaRPr lang="en-CA" sz="1300" dirty="0">
              <a:latin typeface="Century Gothic" panose="020B0502020202020204" pitchFamily="34" charset="0"/>
            </a:endParaRPr>
          </a:p>
          <a:p>
            <a:pPr marL="285750" indent="-285750">
              <a:buFont typeface="Arial" panose="020B0604020202020204" pitchFamily="34" charset="0"/>
              <a:buChar char="•"/>
            </a:pPr>
            <a:r>
              <a:rPr lang="en-CA" sz="1300" dirty="0">
                <a:latin typeface="Century Gothic" panose="020B0502020202020204" pitchFamily="34" charset="0"/>
              </a:rPr>
              <a:t>“The joys of living, the manifold small pleasures that leaven our days... are substantially foreclosed when we are stressed” (Haybron, </a:t>
            </a:r>
            <a:r>
              <a:rPr lang="en-CA" sz="1300" i="1" dirty="0">
                <a:latin typeface="Century Gothic" panose="020B0502020202020204" pitchFamily="34" charset="0"/>
              </a:rPr>
              <a:t>Additional Selections on Central Affective States</a:t>
            </a:r>
            <a:r>
              <a:rPr lang="en-CA" sz="1300" dirty="0">
                <a:latin typeface="Century Gothic" panose="020B0502020202020204" pitchFamily="34" charset="0"/>
              </a:rPr>
              <a:t>)</a:t>
            </a:r>
          </a:p>
          <a:p>
            <a:endParaRPr lang="en-CA" sz="1300" dirty="0">
              <a:latin typeface="Century Gothic" panose="020B0502020202020204" pitchFamily="34" charset="0"/>
            </a:endParaRPr>
          </a:p>
          <a:p>
            <a:pPr marL="285750" indent="-285750">
              <a:buFont typeface="Arial" panose="020B0604020202020204" pitchFamily="34" charset="0"/>
              <a:buChar char="•"/>
            </a:pPr>
            <a:r>
              <a:rPr lang="en-CA" sz="1300" dirty="0">
                <a:latin typeface="Century Gothic" panose="020B0502020202020204" pitchFamily="34" charset="0"/>
              </a:rPr>
              <a:t>“No one could be called </a:t>
            </a:r>
            <a:r>
              <a:rPr lang="en-CA" sz="1300" b="1" dirty="0">
                <a:latin typeface="Century Gothic" panose="020B0502020202020204" pitchFamily="34" charset="0"/>
              </a:rPr>
              <a:t>either happy or free </a:t>
            </a:r>
            <a:r>
              <a:rPr lang="en-CA" sz="1300" dirty="0">
                <a:latin typeface="Century Gothic" panose="020B0502020202020204" pitchFamily="34" charset="0"/>
              </a:rPr>
              <a:t>without participating, and having a share, in public power” (Arendt, </a:t>
            </a:r>
            <a:r>
              <a:rPr lang="en-CA" sz="1300" i="1" dirty="0">
                <a:latin typeface="Century Gothic" panose="020B0502020202020204" pitchFamily="34" charset="0"/>
              </a:rPr>
              <a:t>On Revolution)</a:t>
            </a:r>
            <a:endParaRPr lang="en-CA" sz="1300" dirty="0">
              <a:latin typeface="Century Gothic" panose="020B0502020202020204" pitchFamily="34" charset="0"/>
            </a:endParaRPr>
          </a:p>
          <a:p>
            <a:pPr marL="285750" indent="-285750">
              <a:buFont typeface="Arial" panose="020B0604020202020204" pitchFamily="34" charset="0"/>
              <a:buChar char="•"/>
            </a:pPr>
            <a:endParaRPr lang="en-CA" sz="1300" dirty="0">
              <a:latin typeface="Century Gothic" panose="020B0502020202020204" pitchFamily="34" charset="0"/>
            </a:endParaRPr>
          </a:p>
        </p:txBody>
      </p:sp>
    </p:spTree>
    <p:extLst>
      <p:ext uri="{BB962C8B-B14F-4D97-AF65-F5344CB8AC3E}">
        <p14:creationId xmlns:p14="http://schemas.microsoft.com/office/powerpoint/2010/main" val="4039859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F82EF-E689-FF47-A2D7-D8C7EA779B3A}"/>
              </a:ext>
            </a:extLst>
          </p:cNvPr>
          <p:cNvSpPr>
            <a:spLocks noGrp="1"/>
          </p:cNvSpPr>
          <p:nvPr>
            <p:ph type="title"/>
          </p:nvPr>
        </p:nvSpPr>
        <p:spPr>
          <a:xfrm>
            <a:off x="744850" y="539025"/>
            <a:ext cx="5747390" cy="467700"/>
          </a:xfrm>
        </p:spPr>
        <p:txBody>
          <a:bodyPr/>
          <a:lstStyle/>
          <a:p>
            <a:r>
              <a:rPr lang="en-US" sz="2000" dirty="0"/>
              <a:t>2. Silver Age: </a:t>
            </a:r>
            <a:br>
              <a:rPr lang="en-US" sz="2000" dirty="0"/>
            </a:br>
            <a:r>
              <a:rPr lang="en-US" sz="2000" dirty="0"/>
              <a:t>Superheroes &amp; Depression </a:t>
            </a:r>
            <a:br>
              <a:rPr lang="en-US" sz="2000" dirty="0"/>
            </a:br>
            <a:r>
              <a:rPr lang="en-US" sz="2000" dirty="0"/>
              <a:t>(Character Psychology)</a:t>
            </a:r>
          </a:p>
        </p:txBody>
      </p:sp>
      <p:sp>
        <p:nvSpPr>
          <p:cNvPr id="7" name="Google Shape;351;p37">
            <a:extLst>
              <a:ext uri="{FF2B5EF4-FFF2-40B4-BE49-F238E27FC236}">
                <a16:creationId xmlns:a16="http://schemas.microsoft.com/office/drawing/2014/main" id="{8AA4775F-9E54-6A4C-BC24-AB839E943492}"/>
              </a:ext>
            </a:extLst>
          </p:cNvPr>
          <p:cNvSpPr txBox="1">
            <a:spLocks/>
          </p:cNvSpPr>
          <p:nvPr/>
        </p:nvSpPr>
        <p:spPr>
          <a:xfrm>
            <a:off x="559878" y="1368974"/>
            <a:ext cx="4622678" cy="336089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CA" sz="1300" dirty="0">
                <a:latin typeface="Century Gothic" panose="020B0502020202020204" pitchFamily="34" charset="0"/>
              </a:rPr>
              <a:t>“Many are coming to </a:t>
            </a:r>
            <a:r>
              <a:rPr lang="en-CA" sz="1300" b="1" dirty="0">
                <a:latin typeface="Century Gothic" panose="020B0502020202020204" pitchFamily="34" charset="0"/>
              </a:rPr>
              <a:t>define themselves by their pains: </a:t>
            </a:r>
            <a:r>
              <a:rPr lang="en-CA" sz="1300" dirty="0">
                <a:latin typeface="Century Gothic" panose="020B0502020202020204" pitchFamily="34" charset="0"/>
              </a:rPr>
              <a:t>past traumas, mental illnesses, and chronic health conditions” (</a:t>
            </a:r>
            <a:r>
              <a:rPr lang="en-CA" sz="1300" i="1" dirty="0">
                <a:latin typeface="Century Gothic" panose="020B0502020202020204" pitchFamily="34" charset="0"/>
              </a:rPr>
              <a:t>Davies, The Age of Pain</a:t>
            </a:r>
            <a:r>
              <a:rPr lang="en-CA" sz="1300" dirty="0">
                <a:latin typeface="Century Gothic" panose="020B0502020202020204" pitchFamily="34" charset="0"/>
              </a:rPr>
              <a:t>)</a:t>
            </a:r>
          </a:p>
          <a:p>
            <a:pPr lvl="3"/>
            <a:r>
              <a:rPr lang="en-CA" sz="1300" dirty="0">
                <a:latin typeface="Century Gothic" panose="020B0502020202020204" pitchFamily="34" charset="0"/>
              </a:rPr>
              <a:t>	Superman, Batman, Hulk, Storm, Electro</a:t>
            </a:r>
          </a:p>
          <a:p>
            <a:pPr marL="285750" indent="-285750">
              <a:buFont typeface="Arial" panose="020B0604020202020204" pitchFamily="34" charset="0"/>
              <a:buChar char="•"/>
            </a:pPr>
            <a:endParaRPr lang="en-CA" sz="1300" dirty="0">
              <a:latin typeface="Century Gothic" panose="020B0502020202020204" pitchFamily="34" charset="0"/>
            </a:endParaRPr>
          </a:p>
          <a:p>
            <a:pPr marL="285750" indent="-285750">
              <a:buFont typeface="Arial" panose="020B0604020202020204" pitchFamily="34" charset="0"/>
              <a:buChar char="•"/>
            </a:pPr>
            <a:r>
              <a:rPr lang="en-CA" sz="1300" dirty="0">
                <a:latin typeface="Century Gothic" panose="020B0502020202020204" pitchFamily="34" charset="0"/>
              </a:rPr>
              <a:t>Davies on depression and capacity “Depression is just </a:t>
            </a:r>
            <a:r>
              <a:rPr lang="en-CA" sz="1300" b="1" i="1" dirty="0">
                <a:latin typeface="Century Gothic" panose="020B0502020202020204" pitchFamily="34" charset="0"/>
              </a:rPr>
              <a:t>sheer incapacity</a:t>
            </a:r>
            <a:r>
              <a:rPr lang="en-CA" sz="1300" b="1" dirty="0">
                <a:latin typeface="Century Gothic" panose="020B0502020202020204" pitchFamily="34" charset="0"/>
              </a:rPr>
              <a:t>, </a:t>
            </a:r>
            <a:r>
              <a:rPr lang="en-CA" sz="1300" dirty="0">
                <a:latin typeface="Century Gothic" panose="020B0502020202020204" pitchFamily="34" charset="0"/>
              </a:rPr>
              <a:t>a distinctly neo-liberal form of psychological deficiency, representing the flipside of an ethos that implores individuals to </a:t>
            </a:r>
            <a:r>
              <a:rPr lang="en-CA" sz="1300" b="1" dirty="0">
                <a:latin typeface="Century Gothic" panose="020B0502020202020204" pitchFamily="34" charset="0"/>
              </a:rPr>
              <a:t>act, enjoy, perform, create, achieve and maximize</a:t>
            </a:r>
            <a:r>
              <a:rPr lang="en-CA" sz="1300" dirty="0">
                <a:latin typeface="Century Gothic" panose="020B0502020202020204" pitchFamily="34" charset="0"/>
              </a:rPr>
              <a:t>”(</a:t>
            </a:r>
            <a:r>
              <a:rPr lang="en-CA" sz="1300" i="1" dirty="0">
                <a:latin typeface="Century Gothic" panose="020B0502020202020204" pitchFamily="34" charset="0"/>
              </a:rPr>
              <a:t>Davies, The Political Economy of Unhappiness</a:t>
            </a:r>
            <a:r>
              <a:rPr lang="en-CA" sz="1300" dirty="0">
                <a:latin typeface="Century Gothic" panose="020B0502020202020204" pitchFamily="34" charset="0"/>
              </a:rPr>
              <a:t>)</a:t>
            </a:r>
          </a:p>
          <a:p>
            <a:pPr marL="285750" indent="-285750">
              <a:buFont typeface="Arial" panose="020B0604020202020204" pitchFamily="34" charset="0"/>
              <a:buChar char="•"/>
            </a:pPr>
            <a:endParaRPr lang="en-CA" sz="1300" dirty="0">
              <a:latin typeface="Century Gothic" panose="020B0502020202020204" pitchFamily="34" charset="0"/>
            </a:endParaRPr>
          </a:p>
          <a:p>
            <a:pPr marL="285750" indent="-285750">
              <a:buFont typeface="Arial" panose="020B0604020202020204" pitchFamily="34" charset="0"/>
              <a:buChar char="•"/>
            </a:pPr>
            <a:r>
              <a:rPr lang="en-CA" sz="1300" dirty="0">
                <a:latin typeface="Century Gothic" panose="020B0502020202020204" pitchFamily="34" charset="0"/>
              </a:rPr>
              <a:t>A problematic relationship between our trauma and our strengths, where our identity is characterized by some core internalized trauma</a:t>
            </a:r>
          </a:p>
          <a:p>
            <a:pPr marL="285750" indent="-285750">
              <a:buFont typeface="Arial" panose="020B0604020202020204" pitchFamily="34" charset="0"/>
              <a:buChar char="•"/>
            </a:pPr>
            <a:endParaRPr lang="en-CA" sz="1300" dirty="0">
              <a:latin typeface="Century Gothic" panose="020B0502020202020204" pitchFamily="34" charset="0"/>
            </a:endParaRPr>
          </a:p>
        </p:txBody>
      </p:sp>
      <p:pic>
        <p:nvPicPr>
          <p:cNvPr id="4" name="Picture 3" descr="Graphical user interface, text, chat or text message&#10;&#10;Description automatically generated">
            <a:extLst>
              <a:ext uri="{FF2B5EF4-FFF2-40B4-BE49-F238E27FC236}">
                <a16:creationId xmlns:a16="http://schemas.microsoft.com/office/drawing/2014/main" id="{71386700-5BBC-D542-A160-91E059FCA2D2}"/>
              </a:ext>
            </a:extLst>
          </p:cNvPr>
          <p:cNvPicPr>
            <a:picLocks noChangeAspect="1"/>
          </p:cNvPicPr>
          <p:nvPr/>
        </p:nvPicPr>
        <p:blipFill>
          <a:blip r:embed="rId3"/>
          <a:stretch>
            <a:fillRect/>
          </a:stretch>
        </p:blipFill>
        <p:spPr>
          <a:xfrm>
            <a:off x="5419709" y="2109521"/>
            <a:ext cx="3303667" cy="1560556"/>
          </a:xfrm>
          <a:prstGeom prst="rect">
            <a:avLst/>
          </a:prstGeom>
        </p:spPr>
      </p:pic>
      <p:pic>
        <p:nvPicPr>
          <p:cNvPr id="6" name="Picture 5" descr="A person wearing glasses&#10;&#10;Description automatically generated">
            <a:extLst>
              <a:ext uri="{FF2B5EF4-FFF2-40B4-BE49-F238E27FC236}">
                <a16:creationId xmlns:a16="http://schemas.microsoft.com/office/drawing/2014/main" id="{F584F5FA-25D8-CD4E-8C0B-EF7E89F68419}"/>
              </a:ext>
            </a:extLst>
          </p:cNvPr>
          <p:cNvPicPr>
            <a:picLocks noChangeAspect="1"/>
          </p:cNvPicPr>
          <p:nvPr/>
        </p:nvPicPr>
        <p:blipFill>
          <a:blip r:embed="rId4"/>
          <a:stretch>
            <a:fillRect/>
          </a:stretch>
        </p:blipFill>
        <p:spPr>
          <a:xfrm>
            <a:off x="5419709" y="1892602"/>
            <a:ext cx="3403042" cy="2313637"/>
          </a:xfrm>
          <a:prstGeom prst="rect">
            <a:avLst/>
          </a:prstGeom>
        </p:spPr>
      </p:pic>
      <p:pic>
        <p:nvPicPr>
          <p:cNvPr id="9" name="Picture 8" descr="A person wearing glasses&#10;&#10;Description automatically generated with medium confidence">
            <a:extLst>
              <a:ext uri="{FF2B5EF4-FFF2-40B4-BE49-F238E27FC236}">
                <a16:creationId xmlns:a16="http://schemas.microsoft.com/office/drawing/2014/main" id="{A7542DDC-6926-C342-A3A8-54BE273A1D9D}"/>
              </a:ext>
            </a:extLst>
          </p:cNvPr>
          <p:cNvPicPr>
            <a:picLocks noChangeAspect="1"/>
          </p:cNvPicPr>
          <p:nvPr/>
        </p:nvPicPr>
        <p:blipFill>
          <a:blip r:embed="rId5"/>
          <a:stretch>
            <a:fillRect/>
          </a:stretch>
        </p:blipFill>
        <p:spPr>
          <a:xfrm>
            <a:off x="5419709" y="1865911"/>
            <a:ext cx="3393792" cy="2340328"/>
          </a:xfrm>
          <a:prstGeom prst="rect">
            <a:avLst/>
          </a:prstGeom>
        </p:spPr>
      </p:pic>
      <p:pic>
        <p:nvPicPr>
          <p:cNvPr id="11" name="Picture 10" descr="A picture containing text, cup, coffee&#10;&#10;Description automatically generated">
            <a:extLst>
              <a:ext uri="{FF2B5EF4-FFF2-40B4-BE49-F238E27FC236}">
                <a16:creationId xmlns:a16="http://schemas.microsoft.com/office/drawing/2014/main" id="{7C0EC6F1-239F-8248-B4B8-84A701C1D9C6}"/>
              </a:ext>
            </a:extLst>
          </p:cNvPr>
          <p:cNvPicPr>
            <a:picLocks noChangeAspect="1"/>
          </p:cNvPicPr>
          <p:nvPr/>
        </p:nvPicPr>
        <p:blipFill>
          <a:blip r:embed="rId6"/>
          <a:stretch>
            <a:fillRect/>
          </a:stretch>
        </p:blipFill>
        <p:spPr>
          <a:xfrm>
            <a:off x="5388091" y="294262"/>
            <a:ext cx="3472645" cy="4757797"/>
          </a:xfrm>
          <a:prstGeom prst="rect">
            <a:avLst/>
          </a:prstGeom>
        </p:spPr>
      </p:pic>
    </p:spTree>
    <p:extLst>
      <p:ext uri="{BB962C8B-B14F-4D97-AF65-F5344CB8AC3E}">
        <p14:creationId xmlns:p14="http://schemas.microsoft.com/office/powerpoint/2010/main" val="338720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Journal Club by Slidesgo">
  <a:themeElements>
    <a:clrScheme name="Simple Light">
      <a:dk1>
        <a:srgbClr val="B7B7B7"/>
      </a:dk1>
      <a:lt1>
        <a:srgbClr val="EFEFEF"/>
      </a:lt1>
      <a:dk2>
        <a:srgbClr val="202020"/>
      </a:dk2>
      <a:lt2>
        <a:srgbClr val="AEF06C"/>
      </a:lt2>
      <a:accent1>
        <a:srgbClr val="FFFFFF"/>
      </a:accent1>
      <a:accent2>
        <a:srgbClr val="FFFFFF"/>
      </a:accent2>
      <a:accent3>
        <a:srgbClr val="FFFFFF"/>
      </a:accent3>
      <a:accent4>
        <a:srgbClr val="FFFFFF"/>
      </a:accent4>
      <a:accent5>
        <a:srgbClr val="FFFFFF"/>
      </a:accent5>
      <a:accent6>
        <a:srgbClr val="FFFFFF"/>
      </a:accent6>
      <a:hlink>
        <a:srgbClr val="2020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1276</TotalTime>
  <Words>1948</Words>
  <Application>Microsoft Macintosh PowerPoint</Application>
  <PresentationFormat>On-screen Show (16:9)</PresentationFormat>
  <Paragraphs>120</Paragraphs>
  <Slides>16</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Syne</vt:lpstr>
      <vt:lpstr>Century Gothic</vt:lpstr>
      <vt:lpstr>Montserrat</vt:lpstr>
      <vt:lpstr>Trocchi</vt:lpstr>
      <vt:lpstr>Journal Club by Slidesgo</vt:lpstr>
      <vt:lpstr>Happiness and Superheroes</vt:lpstr>
      <vt:lpstr>Why Superheroes?</vt:lpstr>
      <vt:lpstr>Why Superheroes?</vt:lpstr>
      <vt:lpstr>Guiding  Questions</vt:lpstr>
      <vt:lpstr>Table  of Contents</vt:lpstr>
      <vt:lpstr>A Brief History of Superheroes</vt:lpstr>
      <vt:lpstr>PowerPoint Presentation</vt:lpstr>
      <vt:lpstr>1. Golden Age:  Superheroes &amp; Depression (Environment)</vt:lpstr>
      <vt:lpstr>2. Silver Age:  Superheroes &amp; Depression  (Character Psychology)</vt:lpstr>
      <vt:lpstr>Batman and Timuel D. Black:  Who is Happier?</vt:lpstr>
      <vt:lpstr>1. Call to action: motivation</vt:lpstr>
      <vt:lpstr>2. Helper, mentor: relationships</vt:lpstr>
      <vt:lpstr>3. Ordeal: power and approach</vt:lpstr>
      <vt:lpstr>Takeaway</vt:lpstr>
      <vt:lpstr>Citations</vt:lpstr>
      <vt:lpstr>Thank you! /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Happiness and Superheroes</dc:title>
  <cp:lastModifiedBy>Alicia Liu</cp:lastModifiedBy>
  <cp:revision>107</cp:revision>
  <dcterms:modified xsi:type="dcterms:W3CDTF">2022-03-09T19:51:23Z</dcterms:modified>
</cp:coreProperties>
</file>